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2" r:id="rId1"/>
  </p:sldMasterIdLst>
  <p:notesMasterIdLst>
    <p:notesMasterId r:id="rId15"/>
  </p:notesMasterIdLst>
  <p:handoutMasterIdLst>
    <p:handoutMasterId r:id="rId16"/>
  </p:handoutMasterIdLst>
  <p:sldIdLst>
    <p:sldId id="267" r:id="rId2"/>
    <p:sldId id="266" r:id="rId3"/>
    <p:sldId id="269" r:id="rId4"/>
    <p:sldId id="275" r:id="rId5"/>
    <p:sldId id="268" r:id="rId6"/>
    <p:sldId id="271" r:id="rId7"/>
    <p:sldId id="270" r:id="rId8"/>
    <p:sldId id="272" r:id="rId9"/>
    <p:sldId id="276" r:id="rId10"/>
    <p:sldId id="278" r:id="rId11"/>
    <p:sldId id="277" r:id="rId12"/>
    <p:sldId id="273" r:id="rId13"/>
    <p:sldId id="274" r:id="rId14"/>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vb" initials="k" lastIdx="1" clrIdx="0"/>
  <p:cmAuthor id="1" name="Gert Pedersen Aamand" initials="GAP" lastIdx="6" clrIdx="1"/>
  <p:cmAuthor id="2" name="Anders Fogh" initials="ADF" lastIdx="4" clrIdx="2"/>
  <p:cmAuthor id="3" name="Gert Pedersen Aamand" initials="GAp"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9562C"/>
    <a:srgbClr val="4C4D4E"/>
    <a:srgbClr val="076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0" autoAdjust="0"/>
    <p:restoredTop sz="93898" autoAdjust="0"/>
  </p:normalViewPr>
  <p:slideViewPr>
    <p:cSldViewPr snapToObjects="1">
      <p:cViewPr varScale="1">
        <p:scale>
          <a:sx n="107" d="100"/>
          <a:sy n="107" d="100"/>
        </p:scale>
        <p:origin x="-1200" y="-90"/>
      </p:cViewPr>
      <p:guideLst>
        <p:guide orient="horz" pos="1344"/>
        <p:guide pos="24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25" d="100"/>
          <a:sy n="125" d="100"/>
        </p:scale>
        <p:origin x="-1812"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sidefod 3"/>
          <p:cNvSpPr>
            <a:spLocks noGrp="1"/>
          </p:cNvSpPr>
          <p:nvPr>
            <p:ph type="ftr" sz="quarter" idx="2"/>
          </p:nvPr>
        </p:nvSpPr>
        <p:spPr>
          <a:xfrm>
            <a:off x="3849688" y="9195118"/>
            <a:ext cx="2933700" cy="233192"/>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93070"/>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sp>
        <p:nvSpPr>
          <p:cNvPr id="2" name="Tekstboks 1"/>
          <p:cNvSpPr txBox="1"/>
          <p:nvPr/>
        </p:nvSpPr>
        <p:spPr>
          <a:xfrm>
            <a:off x="942268" y="9310215"/>
            <a:ext cx="914033" cy="464488"/>
          </a:xfrm>
          <a:prstGeom prst="rect">
            <a:avLst/>
          </a:prstGeom>
          <a:noFill/>
        </p:spPr>
        <p:txBody>
          <a:bodyPr wrap="none" rtlCol="0">
            <a:spAutoFit/>
          </a:bodyPr>
          <a:lstStyle/>
          <a:p>
            <a:r>
              <a:rPr lang="da-DK" sz="800" dirty="0" smtClean="0">
                <a:latin typeface="LF Press Sans" pitchFamily="34" charset="0"/>
              </a:rPr>
              <a:t>Agro Food Park 15</a:t>
            </a:r>
          </a:p>
          <a:p>
            <a:r>
              <a:rPr lang="da-DK" sz="800" dirty="0" smtClean="0">
                <a:latin typeface="LF Press Sans" pitchFamily="34" charset="0"/>
              </a:rPr>
              <a:t>Skejby</a:t>
            </a:r>
          </a:p>
          <a:p>
            <a:r>
              <a:rPr lang="da-DK" sz="800" dirty="0" smtClean="0">
                <a:latin typeface="LF Press Sans" pitchFamily="34" charset="0"/>
              </a:rPr>
              <a:t>DK 8200 Aarhus N</a:t>
            </a:r>
            <a:endParaRPr lang="da-DK" sz="800" dirty="0">
              <a:latin typeface="LF Press Sans" pitchFamily="34" charset="0"/>
            </a:endParaRPr>
          </a:p>
        </p:txBody>
      </p:sp>
      <p:sp>
        <p:nvSpPr>
          <p:cNvPr id="7" name="Tekstboks 6"/>
          <p:cNvSpPr txBox="1"/>
          <p:nvPr/>
        </p:nvSpPr>
        <p:spPr>
          <a:xfrm>
            <a:off x="1853919" y="9310215"/>
            <a:ext cx="968855" cy="464488"/>
          </a:xfrm>
          <a:prstGeom prst="rect">
            <a:avLst/>
          </a:prstGeom>
          <a:noFill/>
        </p:spPr>
        <p:txBody>
          <a:bodyPr wrap="none" rtlCol="0">
            <a:spAutoFit/>
          </a:bodyPr>
          <a:lstStyle/>
          <a:p>
            <a:pPr>
              <a:tabLst>
                <a:tab pos="179388" algn="l"/>
              </a:tabLst>
            </a:pPr>
            <a:r>
              <a:rPr lang="da-DK" sz="800" dirty="0" smtClean="0">
                <a:latin typeface="LF Press Sans" pitchFamily="34" charset="0"/>
              </a:rPr>
              <a:t>T	+45 8740 5000</a:t>
            </a:r>
          </a:p>
          <a:p>
            <a:pPr>
              <a:tabLst>
                <a:tab pos="179388" algn="l"/>
              </a:tabLst>
            </a:pPr>
            <a:r>
              <a:rPr lang="da-DK" sz="800" dirty="0" smtClean="0">
                <a:latin typeface="LF Press Sans" pitchFamily="34" charset="0"/>
              </a:rPr>
              <a:t>F	+45 8740 5010</a:t>
            </a:r>
          </a:p>
          <a:p>
            <a:pPr>
              <a:tabLst>
                <a:tab pos="179388" algn="l"/>
              </a:tabLst>
            </a:pPr>
            <a:r>
              <a:rPr lang="da-DK" sz="800" dirty="0" smtClean="0">
                <a:latin typeface="LF Press Sans" pitchFamily="34" charset="0"/>
              </a:rPr>
              <a:t>W	vfl.dk</a:t>
            </a:r>
            <a:endParaRPr lang="da-DK" sz="800" dirty="0">
              <a:latin typeface="LF Press Sans" pitchFamily="34" charset="0"/>
            </a:endParaRPr>
          </a:p>
        </p:txBody>
      </p:sp>
      <p:pic>
        <p:nvPicPr>
          <p:cNvPr id="1026" name="Picture 2" descr="Q:\VFL_Visuel_Identitet\Logoer\Grundlogo\Til skaerm og digitaltryk\VFL_DK_Logo_singleline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95" y="9131654"/>
            <a:ext cx="2323778" cy="25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54085"/>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4-06-03T07:41:36.683"/>
    </inkml:context>
    <inkml:brush xml:id="br0">
      <inkml:brushProperty name="width" value="0.06667" units="cm"/>
      <inkml:brushProperty name="height" value="0.06667" units="cm"/>
      <inkml:brushProperty name="fitToCurve" value="1"/>
    </inkml:brush>
  </inkml:definitions>
  <inkml:trace contextRef="#ctx0" brushRef="#br0">-3966 713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732"/>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732"/>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92DDFFF4-9763-43CC-81AB-EEDC64AFC9BC}" type="datetime2">
              <a:rPr lang="da-DK" smtClean="0"/>
              <a:pPr>
                <a:defRPr/>
              </a:pPr>
              <a:t>7. oktober 2014</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714953"/>
            <a:ext cx="5438775" cy="4467387"/>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309"/>
            <a:ext cx="2946400" cy="496731"/>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309"/>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18056266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endParaRPr lang="da-DK" dirty="0"/>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5</a:t>
            </a:fld>
            <a:endParaRPr lang="da-DK"/>
          </a:p>
        </p:txBody>
      </p:sp>
    </p:spTree>
    <p:extLst>
      <p:ext uri="{BB962C8B-B14F-4D97-AF65-F5344CB8AC3E}">
        <p14:creationId xmlns:p14="http://schemas.microsoft.com/office/powerpoint/2010/main" val="27894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4113" cy="3722687"/>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CBC6A394-ECCE-4879-99F8-793C5F1DE7E7}" type="slidenum">
              <a:rPr lang="da-DK" smtClean="0"/>
              <a:pPr>
                <a:defRPr/>
              </a:pPr>
              <a:t>10</a:t>
            </a:fld>
            <a:endParaRPr lang="da-DK"/>
          </a:p>
        </p:txBody>
      </p:sp>
    </p:spTree>
    <p:extLst>
      <p:ext uri="{BB962C8B-B14F-4D97-AF65-F5344CB8AC3E}">
        <p14:creationId xmlns:p14="http://schemas.microsoft.com/office/powerpoint/2010/main" val="3956200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9" name="Rektangel 8"/>
          <p:cNvSpPr/>
          <p:nvPr userDrawn="1"/>
        </p:nvSpPr>
        <p:spPr>
          <a:xfrm rot="10800000">
            <a:off x="0" y="0"/>
            <a:ext cx="9144000" cy="6858000"/>
          </a:xfrm>
          <a:prstGeom prst="rect">
            <a:avLst/>
          </a:prstGeom>
          <a:gradFill flip="none" rotWithShape="0">
            <a:gsLst>
              <a:gs pos="2000">
                <a:schemeClr val="accent3">
                  <a:lumMod val="40000"/>
                  <a:lumOff val="60000"/>
                </a:schemeClr>
              </a:gs>
              <a:gs pos="100000">
                <a:schemeClr val="accent1">
                  <a:tint val="23500"/>
                  <a:satMod val="1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1" name="Rektangel 10"/>
          <p:cNvSpPr/>
          <p:nvPr userDrawn="1"/>
        </p:nvSpPr>
        <p:spPr>
          <a:xfrm>
            <a:off x="0" y="2445271"/>
            <a:ext cx="9144000" cy="3373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p>
        </p:txBody>
      </p:sp>
      <p:sp>
        <p:nvSpPr>
          <p:cNvPr id="12" name="Krans 11"/>
          <p:cNvSpPr/>
          <p:nvPr userDrawn="1"/>
        </p:nvSpPr>
        <p:spPr>
          <a:xfrm>
            <a:off x="3856325" y="1844824"/>
            <a:ext cx="4615507" cy="4527706"/>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3" name="Krans 12"/>
          <p:cNvSpPr/>
          <p:nvPr userDrawn="1"/>
        </p:nvSpPr>
        <p:spPr>
          <a:xfrm>
            <a:off x="6671631" y="3933056"/>
            <a:ext cx="443831" cy="426910"/>
          </a:xfrm>
          <a:prstGeom prst="donut">
            <a:avLst>
              <a:gd name="adj" fmla="val 21535"/>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14" name="Krans 13"/>
          <p:cNvSpPr/>
          <p:nvPr userDrawn="1"/>
        </p:nvSpPr>
        <p:spPr>
          <a:xfrm>
            <a:off x="7247695" y="3934668"/>
            <a:ext cx="443831" cy="426910"/>
          </a:xfrm>
          <a:prstGeom prst="donut">
            <a:avLst>
              <a:gd name="adj" fmla="val 33744"/>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5" name="Krans 14"/>
          <p:cNvSpPr/>
          <p:nvPr userDrawn="1"/>
        </p:nvSpPr>
        <p:spPr>
          <a:xfrm>
            <a:off x="6095567" y="3933056"/>
            <a:ext cx="443831" cy="426910"/>
          </a:xfrm>
          <a:prstGeom prst="donut">
            <a:avLst>
              <a:gd name="adj" fmla="val 12011"/>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 name="Titel 1"/>
          <p:cNvSpPr>
            <a:spLocks noGrp="1"/>
          </p:cNvSpPr>
          <p:nvPr userDrawn="1">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userDrawn="1">
            <p:ph type="subTitle" idx="1" hasCustomPrompt="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Navn, sted, dato er påkrævet af LD! </a:t>
            </a:r>
            <a:endParaRPr lang="da-DK" dirty="0"/>
          </a:p>
        </p:txBody>
      </p:sp>
      <p:sp>
        <p:nvSpPr>
          <p:cNvPr id="10" name="Pladsholder til billede 7"/>
          <p:cNvSpPr>
            <a:spLocks noGrp="1"/>
          </p:cNvSpPr>
          <p:nvPr userDrawn="1">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20" name="Billede 19"/>
          <p:cNvPicPr>
            <a:picLocks noChangeAspect="1"/>
          </p:cNvPicPr>
          <p:nvPr userDrawn="1"/>
        </p:nvPicPr>
        <p:blipFill rotWithShape="1">
          <a:blip r:embed="rId2">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pic>
        <p:nvPicPr>
          <p:cNvPr id="17" name="Bille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299694"/>
            <a:ext cx="3543300" cy="380302"/>
          </a:xfrm>
          <a:prstGeom prst="rect">
            <a:avLst/>
          </a:prstGeom>
        </p:spPr>
      </p:pic>
    </p:spTree>
    <p:extLst>
      <p:ext uri="{BB962C8B-B14F-4D97-AF65-F5344CB8AC3E}">
        <p14:creationId xmlns:p14="http://schemas.microsoft.com/office/powerpoint/2010/main" val="172066867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lede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5225752"/>
            <a:ext cx="5486400" cy="566738"/>
          </a:xfrm>
        </p:spPr>
        <p:txBody>
          <a:bodyPr anchor="b"/>
          <a:lstStyle>
            <a:lvl1pPr algn="l">
              <a:defRPr sz="2400" b="1"/>
            </a:lvl1pPr>
          </a:lstStyle>
          <a:p>
            <a:r>
              <a:rPr lang="da-DK" smtClean="0"/>
              <a:t>Klik for at redigere i master</a:t>
            </a:r>
            <a:endParaRPr lang="da-DK" dirty="0"/>
          </a:p>
        </p:txBody>
      </p:sp>
      <p:sp>
        <p:nvSpPr>
          <p:cNvPr id="3" name="Pladsholder til billede 2"/>
          <p:cNvSpPr>
            <a:spLocks noGrp="1"/>
          </p:cNvSpPr>
          <p:nvPr>
            <p:ph type="pic" idx="1"/>
          </p:nvPr>
        </p:nvSpPr>
        <p:spPr>
          <a:xfrm>
            <a:off x="1792288" y="1037927"/>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792288" y="5792490"/>
            <a:ext cx="5486400" cy="588838"/>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ammenlignin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124000"/>
            <a:ext cx="3528000" cy="800944"/>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9720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5" name="Pladsholder til tekst 4"/>
          <p:cNvSpPr>
            <a:spLocks noGrp="1"/>
          </p:cNvSpPr>
          <p:nvPr>
            <p:ph type="body" sz="quarter" idx="3"/>
          </p:nvPr>
        </p:nvSpPr>
        <p:spPr>
          <a:xfrm>
            <a:off x="4644400" y="2141166"/>
            <a:ext cx="3528000" cy="783778"/>
          </a:xfrm>
          <a:prstGeom prst="rect">
            <a:avLst/>
          </a:prstGeom>
          <a:noFill/>
          <a:ln w="9525">
            <a:noFill/>
            <a:miter lim="800000"/>
            <a:headEnd/>
            <a:tailEnd/>
          </a:ln>
        </p:spPr>
        <p:txBody>
          <a:bodyPr anchor="ctr"/>
          <a:lstStyle>
            <a:lvl1pPr marL="0" indent="0">
              <a:buNone/>
              <a:defRPr lang="da-DK"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44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pic>
        <p:nvPicPr>
          <p:cNvPr id="12" name="Bille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dhold med billedteks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3311968" cy="1297672"/>
          </a:xfrm>
        </p:spPr>
        <p:txBody>
          <a:bodyPr/>
          <a:lstStyle>
            <a:lvl1pPr algn="l">
              <a:defRPr sz="2400" b="1"/>
            </a:lvl1pPr>
          </a:lstStyle>
          <a:p>
            <a:r>
              <a:rPr lang="da-DK" smtClean="0"/>
              <a:t>Klik for at redigere i master</a:t>
            </a:r>
            <a:endParaRPr lang="da-DK" dirty="0"/>
          </a:p>
        </p:txBody>
      </p:sp>
      <p:sp>
        <p:nvSpPr>
          <p:cNvPr id="3" name="Pladsholder til indhold 2"/>
          <p:cNvSpPr>
            <a:spLocks noGrp="1"/>
          </p:cNvSpPr>
          <p:nvPr>
            <p:ph idx="1"/>
          </p:nvPr>
        </p:nvSpPr>
        <p:spPr>
          <a:xfrm>
            <a:off x="4644008" y="979200"/>
            <a:ext cx="3528000" cy="54036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4pPr>
            <a:lvl5pPr marL="2160000" marR="0" indent="-432000" algn="l" defTabSz="457200" rtl="0" eaLnBrk="0" fontAlgn="base" latinLnBrk="0" hangingPunct="0">
              <a:lnSpc>
                <a:spcPct val="100000"/>
              </a:lnSpc>
              <a:spcBef>
                <a:spcPct val="20000"/>
              </a:spcBef>
              <a:spcAft>
                <a:spcPct val="0"/>
              </a:spcAft>
              <a:buClrTx/>
              <a:buSzTx/>
              <a:buFontTx/>
              <a:buBlip>
                <a:blip r:embed="rId2"/>
              </a:buBlip>
              <a:tabLst/>
              <a:defRPr lang="da-DK" sz="2000" kern="1200" dirty="0">
                <a:solidFill>
                  <a:schemeClr val="tx1"/>
                </a:solidFill>
                <a:latin typeface="Arial" pitchFamily="34" charset="0"/>
                <a:ea typeface="+mn-ea"/>
                <a:cs typeface="Arial" pitchFamily="34" charset="0"/>
              </a:defRPr>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tekst 3"/>
          <p:cNvSpPr>
            <a:spLocks noGrp="1"/>
          </p:cNvSpPr>
          <p:nvPr>
            <p:ph type="body" sz="half" idx="2"/>
          </p:nvPr>
        </p:nvSpPr>
        <p:spPr>
          <a:xfrm>
            <a:off x="972000" y="2276872"/>
            <a:ext cx="3311968" cy="4105928"/>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eldias 1">
    <p:spTree>
      <p:nvGrpSpPr>
        <p:cNvPr id="1" name=""/>
        <p:cNvGrpSpPr/>
        <p:nvPr/>
      </p:nvGrpSpPr>
      <p:grpSpPr>
        <a:xfrm>
          <a:off x="0" y="0"/>
          <a:ext cx="0" cy="0"/>
          <a:chOff x="0" y="0"/>
          <a:chExt cx="0" cy="0"/>
        </a:xfrm>
      </p:grpSpPr>
      <p:pic>
        <p:nvPicPr>
          <p:cNvPr id="14" name="Billede 13"/>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9743" y="1853927"/>
            <a:ext cx="9163744" cy="5004073"/>
          </a:xfrm>
          <a:prstGeom prst="rect">
            <a:avLst/>
          </a:prstGeom>
        </p:spPr>
      </p:pic>
      <p:pic>
        <p:nvPicPr>
          <p:cNvPr id="5" name="Billede 7" descr="VFL_DK_Logo_singleline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625" y="295275"/>
            <a:ext cx="3543300" cy="379413"/>
          </a:xfrm>
          <a:prstGeom prst="rect">
            <a:avLst/>
          </a:prstGeom>
          <a:noFill/>
          <a:ln w="9525">
            <a:noFill/>
            <a:miter lim="800000"/>
            <a:headEnd/>
            <a:tailEnd/>
          </a:ln>
        </p:spPr>
      </p:pic>
      <p:pic>
        <p:nvPicPr>
          <p:cNvPr id="7" name="Billede 6" descr="DLBR_Partner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2200" y="6147708"/>
            <a:ext cx="929792" cy="449644"/>
          </a:xfrm>
          <a:prstGeom prst="rect">
            <a:avLst/>
          </a:prstGeom>
        </p:spPr>
      </p:pic>
      <p:sp>
        <p:nvSpPr>
          <p:cNvPr id="2" name="Rektangel 1"/>
          <p:cNvSpPr/>
          <p:nvPr userDrawn="1"/>
        </p:nvSpPr>
        <p:spPr>
          <a:xfrm>
            <a:off x="-6032" y="-27384"/>
            <a:ext cx="9144000" cy="2458164"/>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userDrawn="1"/>
        </p:nvSpPr>
        <p:spPr>
          <a:xfrm>
            <a:off x="-10405" y="5818192"/>
            <a:ext cx="9144000" cy="1039808"/>
          </a:xfrm>
          <a:prstGeom prst="rect">
            <a:avLst/>
          </a:prstGeom>
          <a:gradFill flip="none" rotWithShape="1">
            <a:gsLst>
              <a:gs pos="0">
                <a:schemeClr val="accent3"/>
              </a:gs>
              <a:gs pos="100000">
                <a:schemeClr val="accent3">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Krans 5"/>
          <p:cNvSpPr/>
          <p:nvPr userDrawn="1"/>
        </p:nvSpPr>
        <p:spPr>
          <a:xfrm>
            <a:off x="3893820" y="1866900"/>
            <a:ext cx="4533900" cy="4533900"/>
          </a:xfrm>
          <a:prstGeom prst="donut">
            <a:avLst>
              <a:gd name="adj" fmla="val 21138"/>
            </a:avLst>
          </a:prstGeom>
          <a:solidFill>
            <a:srgbClr val="3F3F3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0" name="Krans 9"/>
          <p:cNvSpPr/>
          <p:nvPr userDrawn="1"/>
        </p:nvSpPr>
        <p:spPr>
          <a:xfrm>
            <a:off x="7707015" y="3923331"/>
            <a:ext cx="429716" cy="441499"/>
          </a:xfrm>
          <a:prstGeom prst="donut">
            <a:avLst>
              <a:gd name="adj" fmla="val 22246"/>
            </a:avLst>
          </a:prstGeom>
          <a:solidFill>
            <a:schemeClr val="accent3">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1" name="Krans 10"/>
          <p:cNvSpPr/>
          <p:nvPr userDrawn="1"/>
        </p:nvSpPr>
        <p:spPr>
          <a:xfrm>
            <a:off x="8268990" y="3925712"/>
            <a:ext cx="429716" cy="441499"/>
          </a:xfrm>
          <a:prstGeom prst="donut">
            <a:avLst>
              <a:gd name="adj" fmla="val 36089"/>
            </a:avLst>
          </a:prstGeom>
          <a:solidFill>
            <a:schemeClr val="accent3">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2" name="Krans 11"/>
          <p:cNvSpPr/>
          <p:nvPr userDrawn="1"/>
        </p:nvSpPr>
        <p:spPr>
          <a:xfrm>
            <a:off x="7150769" y="3926681"/>
            <a:ext cx="429716" cy="441499"/>
          </a:xfrm>
          <a:prstGeom prst="donut">
            <a:avLst>
              <a:gd name="adj" fmla="val 11699"/>
            </a:avLst>
          </a:prstGeom>
          <a:solidFill>
            <a:schemeClr val="accent3">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tx1"/>
              </a:solidFill>
            </a:endParaRPr>
          </a:p>
        </p:txBody>
      </p:sp>
      <p:sp>
        <p:nvSpPr>
          <p:cNvPr id="23" name="Undertitel 2"/>
          <p:cNvSpPr>
            <a:spLocks noGrp="1"/>
          </p:cNvSpPr>
          <p:nvPr>
            <p:ph type="subTitle" idx="1"/>
          </p:nvPr>
        </p:nvSpPr>
        <p:spPr>
          <a:xfrm>
            <a:off x="965968" y="2476416"/>
            <a:ext cx="2951928" cy="2725400"/>
          </a:xfrm>
          <a:prstGeom prst="rect">
            <a:avLst/>
          </a:prstGeom>
        </p:spPr>
        <p:txBody>
          <a:bodyPr/>
          <a:lstStyle>
            <a:lvl1pPr marL="0" indent="0" algn="l">
              <a:buNone/>
              <a:defRPr lang="da-DK" sz="2400" b="1" kern="1200" smtClean="0">
                <a:solidFill>
                  <a:schemeClr val="bg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24" name="Billede 23" descr="DLBR_Partner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86168" y="6120324"/>
            <a:ext cx="929792" cy="449644"/>
          </a:xfrm>
          <a:prstGeom prst="rect">
            <a:avLst/>
          </a:prstGeom>
        </p:spPr>
      </p:pic>
      <p:pic>
        <p:nvPicPr>
          <p:cNvPr id="15" name="Billede 14" descr="VFL_DK_Logo_Kvaeg.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8413" y="307119"/>
            <a:ext cx="3536386" cy="472454"/>
          </a:xfrm>
          <a:prstGeom prst="rect">
            <a:avLst/>
          </a:prstGeom>
        </p:spPr>
      </p:pic>
      <p:sp>
        <p:nvSpPr>
          <p:cNvPr id="16" name="Titel 3"/>
          <p:cNvSpPr>
            <a:spLocks noGrp="1"/>
          </p:cNvSpPr>
          <p:nvPr>
            <p:ph type="title"/>
          </p:nvPr>
        </p:nvSpPr>
        <p:spPr>
          <a:xfrm>
            <a:off x="972000" y="980728"/>
            <a:ext cx="7714800" cy="1143000"/>
          </a:xfrm>
        </p:spPr>
        <p:txBody>
          <a:bodyPr/>
          <a:lstStyle/>
          <a:p>
            <a:r>
              <a:rPr lang="da-DK" smtClean="0"/>
              <a:t>Klik for at redigere i master</a:t>
            </a:r>
            <a:endParaRPr lang="da-DK"/>
          </a:p>
        </p:txBody>
      </p:sp>
    </p:spTree>
    <p:extLst>
      <p:ext uri="{BB962C8B-B14F-4D97-AF65-F5344CB8AC3E}">
        <p14:creationId xmlns:p14="http://schemas.microsoft.com/office/powerpoint/2010/main" val="3761057650"/>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mtClean="0"/>
              <a:t>Klik for at redigere i master</a:t>
            </a:r>
            <a:endParaRPr lang="da-DK"/>
          </a:p>
        </p:txBody>
      </p:sp>
      <p:sp>
        <p:nvSpPr>
          <p:cNvPr id="8" name="Pladsholder til indhold 7"/>
          <p:cNvSpPr>
            <a:spLocks noGrp="1"/>
          </p:cNvSpPr>
          <p:nvPr>
            <p:ph sz="quarter" idx="10"/>
          </p:nvPr>
        </p:nvSpPr>
        <p:spPr>
          <a:xfrm>
            <a:off x="1042988" y="2204864"/>
            <a:ext cx="7705725" cy="3960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2434474612"/>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og indholdsobjek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i master</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 typeface="Arial" pitchFamily="34" charset="0"/>
              <a:buChar char="•"/>
              <a:defRPr sz="2400"/>
            </a:lvl1pPr>
            <a:lvl2pPr marL="864000" indent="-432000" algn="l" defTabSz="457200" rtl="0" eaLnBrk="0" fontAlgn="base" hangingPunct="0">
              <a:spcBef>
                <a:spcPct val="20000"/>
              </a:spcBef>
              <a:spcAft>
                <a:spcPct val="0"/>
              </a:spcAft>
              <a:buFont typeface="Arial" pitchFamily="34" charset="0"/>
              <a:buChar char="•"/>
              <a:defRPr sz="2000"/>
            </a:lvl2pPr>
            <a:lvl3pPr marL="1296000" indent="-432000" algn="l" defTabSz="457200" rtl="0" eaLnBrk="0" fontAlgn="base" hangingPunct="0">
              <a:spcBef>
                <a:spcPct val="20000"/>
              </a:spcBef>
              <a:spcAft>
                <a:spcPct val="0"/>
              </a:spcAft>
              <a:buFont typeface="Arial" pitchFamily="34" charset="0"/>
              <a:buChar char="•"/>
              <a:defRPr sz="2000"/>
            </a:lvl3pPr>
            <a:lvl4pPr marL="1728000" indent="-432000" algn="l" defTabSz="457200" rtl="0" eaLnBrk="0" fontAlgn="base" hangingPunct="0">
              <a:spcBef>
                <a:spcPct val="20000"/>
              </a:spcBef>
              <a:spcAft>
                <a:spcPct val="0"/>
              </a:spcAft>
              <a:buFont typeface="Arial" pitchFamily="34" charset="0"/>
              <a:buChar char="•"/>
              <a:defRPr sz="2000"/>
            </a:lvl4pPr>
            <a:lvl5pPr marL="2160000" indent="-432000" algn="l" defTabSz="457200" rtl="0" eaLnBrk="0" fontAlgn="base" hangingPunct="0">
              <a:spcBef>
                <a:spcPct val="20000"/>
              </a:spcBef>
              <a:spcAft>
                <a:spcPct val="0"/>
              </a:spcAft>
              <a:buFont typeface="Arial" pitchFamily="34" charset="0"/>
              <a:buChar char="•"/>
              <a:defRPr sz="2000"/>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smtClean="0"/>
          </a:p>
        </p:txBody>
      </p:sp>
      <p:sp>
        <p:nvSpPr>
          <p:cNvPr id="7" name="Pladsholder til dato 3"/>
          <p:cNvSpPr>
            <a:spLocks noGrp="1"/>
          </p:cNvSpPr>
          <p:nvPr>
            <p:ph type="dt" sz="half" idx="15"/>
          </p:nvPr>
        </p:nvSpPr>
        <p:spPr>
          <a:xfrm>
            <a:off x="457200" y="6356354"/>
            <a:ext cx="2133600" cy="365125"/>
          </a:xfrm>
          <a:prstGeom prst="rect">
            <a:avLst/>
          </a:prstGeom>
        </p:spPr>
        <p:txBody>
          <a:bodyPr/>
          <a:lstStyle>
            <a:lvl1pPr algn="l">
              <a:defRPr sz="1200">
                <a:solidFill>
                  <a:schemeClr val="tx1">
                    <a:tint val="75000"/>
                  </a:schemeClr>
                </a:solidFill>
              </a:defRPr>
            </a:lvl1pPr>
          </a:lstStyle>
          <a:p>
            <a:pPr>
              <a:defRPr/>
            </a:pPr>
            <a:fld id="{646978FC-87EC-43D5-A233-83790AF7C5F4}" type="datetime2">
              <a:rPr lang="da-DK" smtClean="0"/>
              <a:pPr>
                <a:defRPr/>
              </a:pPr>
              <a:t>7. oktober 2014</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1D4E8275-D34A-4772-9238-0BE65EB1D67B}" type="slidenum">
              <a:rPr lang="da-DK" smtClean="0"/>
              <a:pPr>
                <a:defRPr/>
              </a:pPr>
              <a:t>‹nr.›</a:t>
            </a:fld>
            <a:endParaRPr lang="da-DK"/>
          </a:p>
        </p:txBody>
      </p:sp>
    </p:spTree>
    <p:extLst>
      <p:ext uri="{BB962C8B-B14F-4D97-AF65-F5344CB8AC3E}">
        <p14:creationId xmlns:p14="http://schemas.microsoft.com/office/powerpoint/2010/main" val="390760985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og indholdsobjekt">
    <p:bg>
      <p:bgPr>
        <a:solidFill>
          <a:schemeClr val="bg1"/>
        </a:solidFill>
        <a:effectLst/>
      </p:bgPr>
    </p:bg>
    <p:spTree>
      <p:nvGrpSpPr>
        <p:cNvPr id="1" name=""/>
        <p:cNvGrpSpPr/>
        <p:nvPr/>
      </p:nvGrpSpPr>
      <p:grpSpPr>
        <a:xfrm>
          <a:off x="0" y="0"/>
          <a:ext cx="0" cy="0"/>
          <a:chOff x="0" y="0"/>
          <a:chExt cx="0" cy="0"/>
        </a:xfrm>
      </p:grpSpPr>
      <p:sp>
        <p:nvSpPr>
          <p:cNvPr id="7" name="Pladsholder til dato 3"/>
          <p:cNvSpPr>
            <a:spLocks noGrp="1"/>
          </p:cNvSpPr>
          <p:nvPr>
            <p:ph type="dt" sz="half" idx="15"/>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646978FC-87EC-43D5-A233-83790AF7C5F4}" type="datetime2">
              <a:rPr lang="da-DK" smtClean="0"/>
              <a:pPr>
                <a:defRPr/>
              </a:pPr>
              <a:t>7. oktober 2014</a:t>
            </a:fld>
            <a:endParaRPr lang="da-DK" dirty="0"/>
          </a:p>
        </p:txBody>
      </p:sp>
      <p:sp>
        <p:nvSpPr>
          <p:cNvPr id="8" name="Pladsholder til diasnummer 4"/>
          <p:cNvSpPr>
            <a:spLocks noGrp="1"/>
          </p:cNvSpPr>
          <p:nvPr>
            <p:ph type="sldNum" sz="quarter" idx="16"/>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
        <p:nvSpPr>
          <p:cNvPr id="10" name="Titel 9"/>
          <p:cNvSpPr>
            <a:spLocks noGrp="1"/>
          </p:cNvSpPr>
          <p:nvPr>
            <p:ph type="title"/>
          </p:nvPr>
        </p:nvSpPr>
        <p:spPr/>
        <p:txBody>
          <a:bodyPr anchor="ctr"/>
          <a:lstStyle/>
          <a:p>
            <a:r>
              <a:rPr lang="da-DK" smtClean="0"/>
              <a:t>Klik for at redigere i master</a:t>
            </a:r>
            <a:endParaRPr lang="da-DK" dirty="0"/>
          </a:p>
        </p:txBody>
      </p:sp>
      <p:sp>
        <p:nvSpPr>
          <p:cNvPr id="12" name="Pladsholder til indhold 11"/>
          <p:cNvSpPr>
            <a:spLocks noGrp="1"/>
          </p:cNvSpPr>
          <p:nvPr>
            <p:ph sz="quarter" idx="17"/>
          </p:nvPr>
        </p:nvSpPr>
        <p:spPr>
          <a:xfrm>
            <a:off x="971550" y="2124075"/>
            <a:ext cx="7715250" cy="4184650"/>
          </a:xfrm>
        </p:spPr>
        <p:txBody>
          <a:bodyPr/>
          <a:lstStyle>
            <a:lvl1pPr marL="447675" indent="-447675">
              <a:defRPr/>
            </a:lvl1pPr>
            <a:lvl2pPr marL="863600" indent="-415925">
              <a:defRPr/>
            </a:lvl2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ed LD logo">
    <p:spTree>
      <p:nvGrpSpPr>
        <p:cNvPr id="1" name=""/>
        <p:cNvGrpSpPr/>
        <p:nvPr/>
      </p:nvGrpSpPr>
      <p:grpSpPr>
        <a:xfrm>
          <a:off x="0" y="0"/>
          <a:ext cx="0" cy="0"/>
          <a:chOff x="0" y="0"/>
          <a:chExt cx="0" cy="0"/>
        </a:xfrm>
      </p:grpSpPr>
      <p:sp>
        <p:nvSpPr>
          <p:cNvPr id="9" name="Rektangel 8"/>
          <p:cNvSpPr/>
          <p:nvPr userDrawn="1"/>
        </p:nvSpPr>
        <p:spPr>
          <a:xfrm rot="10800000">
            <a:off x="0" y="0"/>
            <a:ext cx="9144000" cy="6858000"/>
          </a:xfrm>
          <a:prstGeom prst="rect">
            <a:avLst/>
          </a:prstGeom>
          <a:gradFill flip="none" rotWithShape="0">
            <a:gsLst>
              <a:gs pos="2000">
                <a:schemeClr val="accent3">
                  <a:lumMod val="40000"/>
                  <a:lumOff val="60000"/>
                </a:schemeClr>
              </a:gs>
              <a:gs pos="100000">
                <a:schemeClr val="accent1">
                  <a:tint val="23500"/>
                  <a:satMod val="1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1" name="Rektangel 10"/>
          <p:cNvSpPr/>
          <p:nvPr userDrawn="1"/>
        </p:nvSpPr>
        <p:spPr>
          <a:xfrm>
            <a:off x="0" y="2445271"/>
            <a:ext cx="9144000" cy="3373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p>
        </p:txBody>
      </p:sp>
      <p:sp>
        <p:nvSpPr>
          <p:cNvPr id="12" name="Krans 11"/>
          <p:cNvSpPr/>
          <p:nvPr userDrawn="1"/>
        </p:nvSpPr>
        <p:spPr>
          <a:xfrm>
            <a:off x="3856325" y="1844824"/>
            <a:ext cx="4615507" cy="4527706"/>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3" name="Krans 12"/>
          <p:cNvSpPr/>
          <p:nvPr userDrawn="1"/>
        </p:nvSpPr>
        <p:spPr>
          <a:xfrm>
            <a:off x="6671631" y="3933056"/>
            <a:ext cx="443831" cy="426910"/>
          </a:xfrm>
          <a:prstGeom prst="donut">
            <a:avLst>
              <a:gd name="adj" fmla="val 21535"/>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14" name="Krans 13"/>
          <p:cNvSpPr/>
          <p:nvPr userDrawn="1"/>
        </p:nvSpPr>
        <p:spPr>
          <a:xfrm>
            <a:off x="7247695" y="3934668"/>
            <a:ext cx="443831" cy="426910"/>
          </a:xfrm>
          <a:prstGeom prst="donut">
            <a:avLst>
              <a:gd name="adj" fmla="val 33744"/>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5" name="Krans 14"/>
          <p:cNvSpPr/>
          <p:nvPr userDrawn="1"/>
        </p:nvSpPr>
        <p:spPr>
          <a:xfrm>
            <a:off x="6095567" y="3933056"/>
            <a:ext cx="443831" cy="426910"/>
          </a:xfrm>
          <a:prstGeom prst="donut">
            <a:avLst>
              <a:gd name="adj" fmla="val 12011"/>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 name="Titel 1"/>
          <p:cNvSpPr>
            <a:spLocks noGrp="1"/>
          </p:cNvSpPr>
          <p:nvPr userDrawn="1">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userDrawn="1">
            <p:ph type="subTitle" idx="1" hasCustomPrompt="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Navn, sted, dato er påkrævet af LD! </a:t>
            </a:r>
            <a:endParaRPr lang="da-DK" dirty="0"/>
          </a:p>
        </p:txBody>
      </p:sp>
      <p:sp>
        <p:nvSpPr>
          <p:cNvPr id="10" name="Pladsholder til billede 7"/>
          <p:cNvSpPr>
            <a:spLocks noGrp="1"/>
          </p:cNvSpPr>
          <p:nvPr userDrawn="1">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20" name="Billede 19"/>
          <p:cNvPicPr>
            <a:picLocks noChangeAspect="1"/>
          </p:cNvPicPr>
          <p:nvPr userDrawn="1"/>
        </p:nvPicPr>
        <p:blipFill rotWithShape="1">
          <a:blip r:embed="rId2">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pic>
        <p:nvPicPr>
          <p:cNvPr id="17" name="Bille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299694"/>
            <a:ext cx="3543300" cy="380302"/>
          </a:xfrm>
          <a:prstGeom prst="rect">
            <a:avLst/>
          </a:prstGeom>
        </p:spPr>
      </p:pic>
      <p:pic>
        <p:nvPicPr>
          <p:cNvPr id="18" name="Picture 2" descr="Q:\VFL_Visuel_Identitet\Særlige grafikfiler - fonde\NYT LD LOGO PR. 2.9.13\LD_LOGO_2013.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79258" y="5084408"/>
            <a:ext cx="2596171" cy="100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1280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fsnitsoverskrif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4406899"/>
            <a:ext cx="7200400" cy="1684800"/>
          </a:xfrm>
        </p:spPr>
        <p:txBody>
          <a:bodyPr anchor="t">
            <a:normAutofit/>
          </a:bodyPr>
          <a:lstStyle>
            <a:lvl1pPr algn="l">
              <a:defRPr sz="30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906713"/>
            <a:ext cx="7200400" cy="1500187"/>
          </a:xfrm>
          <a:prstGeom prst="rect">
            <a:avLst/>
          </a:prstGeom>
        </p:spPr>
        <p:txBody>
          <a:bodyPr anchor="b"/>
          <a:lstStyle>
            <a:lvl1pPr marL="0" indent="0">
              <a:buNone/>
              <a:defRPr sz="2000">
                <a:solidFill>
                  <a:srgbClr val="4C4D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om">
    <p:bg>
      <p:bgPr>
        <a:solidFill>
          <a:schemeClr val="bg1"/>
        </a:solidFill>
        <a:effectLst/>
      </p:bgPr>
    </p:bg>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smtClean="0"/>
              <a:t>Klik for at redigere i master</a:t>
            </a:r>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o indholdsobjekter">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indhold 2"/>
          <p:cNvSpPr>
            <a:spLocks noGrp="1"/>
          </p:cNvSpPr>
          <p:nvPr>
            <p:ph sz="half" idx="1"/>
          </p:nvPr>
        </p:nvSpPr>
        <p:spPr>
          <a:xfrm>
            <a:off x="972000" y="2122201"/>
            <a:ext cx="3528000"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sz="2000"/>
            </a:lvl3pPr>
            <a:lvl4pPr marL="1728000" indent="-432000" algn="l" defTabSz="457200" rtl="0" eaLnBrk="0" fontAlgn="base" hangingPunct="0">
              <a:spcBef>
                <a:spcPct val="20000"/>
              </a:spcBef>
              <a:spcAft>
                <a:spcPct val="0"/>
              </a:spcAft>
              <a:buFontTx/>
              <a:buBlip>
                <a:blip r:embed="rId2"/>
              </a:buBlip>
              <a:defRPr sz="2000"/>
            </a:lvl4pPr>
            <a:lvl5pPr marL="2160000" indent="-432000" algn="l" defTabSz="457200" rtl="0" eaLnBrk="0" fontAlgn="base" hangingPunct="0">
              <a:spcBef>
                <a:spcPct val="20000"/>
              </a:spcBef>
              <a:spcAft>
                <a:spcPct val="0"/>
              </a:spcAft>
              <a:buFontTx/>
              <a:buBlip>
                <a:blip r:embed="rId2"/>
              </a:buBlip>
              <a:defRPr sz="20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indhold 3"/>
          <p:cNvSpPr>
            <a:spLocks noGrp="1"/>
          </p:cNvSpPr>
          <p:nvPr>
            <p:ph sz="half" idx="2"/>
          </p:nvPr>
        </p:nvSpPr>
        <p:spPr>
          <a:xfrm>
            <a:off x="4644008" y="2124000"/>
            <a:ext cx="3528392"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2"/>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2"/>
              </a:buBlip>
              <a:defRPr lang="da-DK" sz="2000" kern="1200" dirty="0" smtClean="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FontTx/>
              <a:buBlip>
                <a:blip r:embed="rId2"/>
              </a:buBlip>
              <a:defRPr lang="da-DK"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useslide 1">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4"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auseslid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4"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Tree>
    <p:extLst>
      <p:ext uri="{BB962C8B-B14F-4D97-AF65-F5344CB8AC3E}">
        <p14:creationId xmlns:p14="http://schemas.microsoft.com/office/powerpoint/2010/main" val="204397688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972000" y="980728"/>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err="1" smtClean="0"/>
              <a:t>Klik</a:t>
            </a:r>
            <a:r>
              <a:rPr lang="en-US" dirty="0" smtClean="0"/>
              <a:t> for at </a:t>
            </a:r>
            <a:r>
              <a:rPr lang="en-US" dirty="0" err="1" smtClean="0"/>
              <a:t>indsætte</a:t>
            </a:r>
            <a:r>
              <a:rPr lang="en-US" dirty="0" smtClean="0"/>
              <a:t> </a:t>
            </a:r>
            <a:r>
              <a:rPr lang="en-US" dirty="0" err="1" smtClean="0"/>
              <a:t>titel</a:t>
            </a:r>
            <a:r>
              <a:rPr lang="en-US" dirty="0" smtClean="0"/>
              <a:t> </a:t>
            </a:r>
            <a:endParaRPr lang="da-DK" dirty="0" smtClean="0"/>
          </a:p>
        </p:txBody>
      </p:sp>
      <p:sp>
        <p:nvSpPr>
          <p:cNvPr id="1027" name="Pladsholder til tekst 1"/>
          <p:cNvSpPr>
            <a:spLocks noGrp="1"/>
          </p:cNvSpPr>
          <p:nvPr>
            <p:ph type="body" idx="1"/>
          </p:nvPr>
        </p:nvSpPr>
        <p:spPr bwMode="auto">
          <a:xfrm>
            <a:off x="972000" y="2123728"/>
            <a:ext cx="7714800" cy="42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pic>
        <p:nvPicPr>
          <p:cNvPr id="9" name="Billede 3" descr="tekst_side2.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pic>
        <p:nvPicPr>
          <p:cNvPr id="8" name="Billed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10"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646978FC-87EC-43D5-A233-83790AF7C5F4}" type="datetime2">
              <a:rPr lang="da-DK" smtClean="0"/>
              <a:pPr>
                <a:defRPr/>
              </a:pPr>
              <a:t>7. oktober 2014</a:t>
            </a:fld>
            <a:endParaRPr lang="da-DK" dirty="0"/>
          </a:p>
        </p:txBody>
      </p:sp>
      <p:sp>
        <p:nvSpPr>
          <p:cNvPr id="11"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Tree>
  </p:cSld>
  <p:clrMap bg1="lt1" tx1="dk1" bg2="lt2" tx2="dk2" accent1="accent1" accent2="accent2" accent3="accent3" accent4="accent4" accent5="accent5" accent6="accent6" hlink="hlink" folHlink="folHlink"/>
  <p:sldLayoutIdLst>
    <p:sldLayoutId id="2147484400" r:id="rId1"/>
    <p:sldLayoutId id="2147484353" r:id="rId2"/>
    <p:sldLayoutId id="2147484401" r:id="rId3"/>
    <p:sldLayoutId id="2147484356" r:id="rId4"/>
    <p:sldLayoutId id="2147484354" r:id="rId5"/>
    <p:sldLayoutId id="2147484344" r:id="rId6"/>
    <p:sldLayoutId id="2147484357" r:id="rId7"/>
    <p:sldLayoutId id="2147484355" r:id="rId8"/>
    <p:sldLayoutId id="2147484369" r:id="rId9"/>
    <p:sldLayoutId id="2147484360" r:id="rId10"/>
    <p:sldLayoutId id="2147484358" r:id="rId11"/>
    <p:sldLayoutId id="2147484359" r:id="rId12"/>
    <p:sldLayoutId id="2147484402" r:id="rId13"/>
    <p:sldLayoutId id="2147484403" r:id="rId14"/>
    <p:sldLayoutId id="2147484404" r:id="rId15"/>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447675" indent="-447675" algn="l" defTabSz="457200" rtl="0" eaLnBrk="1" fontAlgn="base" hangingPunct="1">
        <a:spcBef>
          <a:spcPct val="20000"/>
        </a:spcBef>
        <a:spcAft>
          <a:spcPct val="0"/>
        </a:spcAft>
        <a:buClr>
          <a:schemeClr val="accent2"/>
        </a:buClr>
        <a:buFont typeface="Wingdings" pitchFamily="2" charset="2"/>
        <a:buChar char="¢"/>
        <a:defRPr lang="en-US" sz="2800" kern="1200" dirty="0">
          <a:solidFill>
            <a:schemeClr val="tx1">
              <a:lumMod val="75000"/>
            </a:schemeClr>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2"/>
        </a:buClr>
        <a:buSzPct val="95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2"/>
        </a:buClr>
        <a:buSzPct val="90000"/>
        <a:buFont typeface="Wingdings" pitchFamily="2" charset="2"/>
        <a:buChar char="¢"/>
        <a:defRPr lang="en-US" sz="24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2"/>
        </a:buClr>
        <a:buSzPct val="90000"/>
        <a:buFont typeface="Wingdings" pitchFamily="2" charset="2"/>
        <a:buChar char="¢"/>
        <a:defRPr lang="da-DK" sz="24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uropa.eu/legislation_summaries/agriculture/general_framework/l60032_en.htm"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Anders Fogh</a:t>
            </a:r>
            <a:endParaRPr lang="da-DK" dirty="0"/>
          </a:p>
          <a:p>
            <a:endParaRPr lang="da-DK" dirty="0" smtClean="0"/>
          </a:p>
          <a:p>
            <a:endParaRPr lang="da-DK" dirty="0" smtClean="0"/>
          </a:p>
          <a:p>
            <a:r>
              <a:rPr lang="da-DK" dirty="0" smtClean="0"/>
              <a:t>Videncentret for Lan</a:t>
            </a:r>
            <a:r>
              <a:rPr lang="da-DK" dirty="0"/>
              <a:t>d</a:t>
            </a:r>
            <a:r>
              <a:rPr lang="da-DK" dirty="0" smtClean="0"/>
              <a:t>brug</a:t>
            </a:r>
          </a:p>
          <a:p>
            <a:r>
              <a:rPr lang="da-DK" dirty="0" smtClean="0"/>
              <a:t>8-10-2014</a:t>
            </a:r>
            <a:endParaRPr lang="da-DK" dirty="0"/>
          </a:p>
        </p:txBody>
      </p:sp>
      <p:sp>
        <p:nvSpPr>
          <p:cNvPr id="3" name="Titel 2"/>
          <p:cNvSpPr>
            <a:spLocks noGrp="1"/>
          </p:cNvSpPr>
          <p:nvPr>
            <p:ph type="title"/>
          </p:nvPr>
        </p:nvSpPr>
        <p:spPr/>
        <p:txBody>
          <a:bodyPr/>
          <a:lstStyle/>
          <a:p>
            <a:r>
              <a:rPr lang="da-DK" dirty="0" smtClean="0"/>
              <a:t>Fremtidig afstamningskontrol med </a:t>
            </a:r>
            <a:r>
              <a:rPr lang="da-DK" dirty="0" err="1" smtClean="0"/>
              <a:t>SNP’er</a:t>
            </a:r>
            <a:endParaRPr lang="da-DK" dirty="0"/>
          </a:p>
        </p:txBody>
      </p:sp>
      <p:grpSp>
        <p:nvGrpSpPr>
          <p:cNvPr id="4" name="Gruppe 3"/>
          <p:cNvGrpSpPr/>
          <p:nvPr/>
        </p:nvGrpSpPr>
        <p:grpSpPr>
          <a:xfrm>
            <a:off x="6444208" y="5534749"/>
            <a:ext cx="2515682" cy="990595"/>
            <a:chOff x="6259747" y="4053642"/>
            <a:chExt cx="2515682" cy="990595"/>
          </a:xfrm>
        </p:grpSpPr>
        <p:grpSp>
          <p:nvGrpSpPr>
            <p:cNvPr id="5" name="Gruppe 4"/>
            <p:cNvGrpSpPr/>
            <p:nvPr/>
          </p:nvGrpSpPr>
          <p:grpSpPr>
            <a:xfrm>
              <a:off x="6300191" y="4053642"/>
              <a:ext cx="2475238" cy="990595"/>
              <a:chOff x="6300191" y="4053642"/>
              <a:chExt cx="2475238" cy="990595"/>
            </a:xfrm>
          </p:grpSpPr>
          <p:sp>
            <p:nvSpPr>
              <p:cNvPr id="10" name="Rektangel 9"/>
              <p:cNvSpPr/>
              <p:nvPr/>
            </p:nvSpPr>
            <p:spPr>
              <a:xfrm>
                <a:off x="6300192" y="4053643"/>
                <a:ext cx="2475237" cy="990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1" name="Picture 4" descr="U:\OfficeSkabeloner\Imagebilleder\Logoer\banner_høj_kvalit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4053642"/>
                <a:ext cx="2475237" cy="99059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kstboks 5"/>
            <p:cNvSpPr txBox="1"/>
            <p:nvPr/>
          </p:nvSpPr>
          <p:spPr>
            <a:xfrm>
              <a:off x="7434574" y="4120163"/>
              <a:ext cx="1186543" cy="261610"/>
            </a:xfrm>
            <a:prstGeom prst="rect">
              <a:avLst/>
            </a:prstGeom>
            <a:noFill/>
          </p:spPr>
          <p:txBody>
            <a:bodyPr wrap="none" rtlCol="0">
              <a:spAutoFit/>
            </a:bodyPr>
            <a:lstStyle/>
            <a:p>
              <a:r>
                <a:rPr lang="da-DK" sz="1100" dirty="0" smtClean="0">
                  <a:solidFill>
                    <a:schemeClr val="accent4"/>
                  </a:solidFill>
                </a:rPr>
                <a:t>Naturerhverv.dk</a:t>
              </a:r>
              <a:endParaRPr lang="da-DK" sz="1100" dirty="0">
                <a:solidFill>
                  <a:schemeClr val="accent4"/>
                </a:solidFill>
              </a:endParaRPr>
            </a:p>
          </p:txBody>
        </p:sp>
        <p:sp>
          <p:nvSpPr>
            <p:cNvPr id="7" name="Tekstboks 6"/>
            <p:cNvSpPr txBox="1"/>
            <p:nvPr/>
          </p:nvSpPr>
          <p:spPr>
            <a:xfrm>
              <a:off x="6343103" y="4382319"/>
              <a:ext cx="893193" cy="246221"/>
            </a:xfrm>
            <a:prstGeom prst="rect">
              <a:avLst/>
            </a:prstGeom>
            <a:noFill/>
          </p:spPr>
          <p:txBody>
            <a:bodyPr wrap="none" rtlCol="0">
              <a:spAutoFit/>
            </a:bodyPr>
            <a:lstStyle/>
            <a:p>
              <a:pPr algn="r"/>
              <a:r>
                <a:rPr lang="da-DK" sz="500" dirty="0" smtClean="0">
                  <a:solidFill>
                    <a:schemeClr val="accent4"/>
                  </a:solidFill>
                </a:rPr>
                <a:t>Ministeriet for Fødevarer,</a:t>
              </a:r>
              <a:br>
                <a:rPr lang="da-DK" sz="500" dirty="0" smtClean="0">
                  <a:solidFill>
                    <a:schemeClr val="accent4"/>
                  </a:solidFill>
                </a:rPr>
              </a:br>
              <a:r>
                <a:rPr lang="da-DK" sz="500" dirty="0" smtClean="0">
                  <a:solidFill>
                    <a:schemeClr val="accent4"/>
                  </a:solidFill>
                </a:rPr>
                <a:t>Landbrug og Fiskeri</a:t>
              </a:r>
              <a:endParaRPr lang="da-DK" sz="500" dirty="0">
                <a:solidFill>
                  <a:schemeClr val="accent4"/>
                </a:solidFill>
              </a:endParaRPr>
            </a:p>
          </p:txBody>
        </p:sp>
        <p:sp>
          <p:nvSpPr>
            <p:cNvPr id="8" name="Tekstboks 7"/>
            <p:cNvSpPr txBox="1"/>
            <p:nvPr/>
          </p:nvSpPr>
          <p:spPr>
            <a:xfrm>
              <a:off x="6259747" y="4581128"/>
              <a:ext cx="976549" cy="323165"/>
            </a:xfrm>
            <a:prstGeom prst="rect">
              <a:avLst/>
            </a:prstGeom>
            <a:noFill/>
          </p:spPr>
          <p:txBody>
            <a:bodyPr wrap="none" rtlCol="0">
              <a:spAutoFit/>
            </a:bodyPr>
            <a:lstStyle/>
            <a:p>
              <a:pPr algn="r"/>
              <a:r>
                <a:rPr lang="da-DK" sz="500" dirty="0" smtClean="0">
                  <a:solidFill>
                    <a:schemeClr val="accent4"/>
                  </a:solidFill>
                </a:rPr>
                <a:t>Den </a:t>
              </a:r>
              <a:r>
                <a:rPr lang="da-DK" sz="500" dirty="0" err="1" smtClean="0">
                  <a:solidFill>
                    <a:schemeClr val="accent4"/>
                  </a:solidFill>
                </a:rPr>
                <a:t>Europæriske</a:t>
              </a:r>
              <a:r>
                <a:rPr lang="da-DK" sz="500" dirty="0" smtClean="0">
                  <a:solidFill>
                    <a:schemeClr val="accent4"/>
                  </a:solidFill>
                </a:rPr>
                <a:t/>
              </a:r>
              <a:br>
                <a:rPr lang="da-DK" sz="500" dirty="0" smtClean="0">
                  <a:solidFill>
                    <a:schemeClr val="accent4"/>
                  </a:solidFill>
                </a:rPr>
              </a:br>
              <a:r>
                <a:rPr lang="da-DK" sz="500" dirty="0" smtClean="0">
                  <a:solidFill>
                    <a:schemeClr val="accent4"/>
                  </a:solidFill>
                </a:rPr>
                <a:t>Landbrugsfond for Udvikling</a:t>
              </a:r>
              <a:br>
                <a:rPr lang="da-DK" sz="500" dirty="0" smtClean="0">
                  <a:solidFill>
                    <a:schemeClr val="accent4"/>
                  </a:solidFill>
                </a:rPr>
              </a:br>
              <a:r>
                <a:rPr lang="da-DK" sz="500" dirty="0" smtClean="0">
                  <a:solidFill>
                    <a:schemeClr val="accent4"/>
                  </a:solidFill>
                </a:rPr>
                <a:t>af Landdistrikterne</a:t>
              </a:r>
              <a:endParaRPr lang="da-DK" sz="500" dirty="0">
                <a:solidFill>
                  <a:schemeClr val="accent4"/>
                </a:solidFill>
              </a:endParaRPr>
            </a:p>
          </p:txBody>
        </p:sp>
        <p:sp>
          <p:nvSpPr>
            <p:cNvPr id="9" name="Tekstboks 8"/>
            <p:cNvSpPr txBox="1"/>
            <p:nvPr/>
          </p:nvSpPr>
          <p:spPr>
            <a:xfrm>
              <a:off x="7434574" y="4581127"/>
              <a:ext cx="1316386" cy="161583"/>
            </a:xfrm>
            <a:prstGeom prst="rect">
              <a:avLst/>
            </a:prstGeom>
            <a:noFill/>
          </p:spPr>
          <p:txBody>
            <a:bodyPr wrap="none" rtlCol="0">
              <a:spAutoFit/>
            </a:bodyPr>
            <a:lstStyle/>
            <a:p>
              <a:pPr algn="r"/>
              <a:r>
                <a:rPr lang="da-DK" sz="450" dirty="0" smtClean="0">
                  <a:solidFill>
                    <a:schemeClr val="accent4"/>
                  </a:solidFill>
                </a:rPr>
                <a:t>Danmark og EU investerer i landdistrikterne.</a:t>
              </a:r>
              <a:endParaRPr lang="da-DK" sz="450" dirty="0">
                <a:solidFill>
                  <a:schemeClr val="accent4"/>
                </a:solidFill>
              </a:endParaRPr>
            </a:p>
          </p:txBody>
        </p:sp>
      </p:grpSp>
      <p:sp>
        <p:nvSpPr>
          <p:cNvPr id="12" name="Tekstboks 11"/>
          <p:cNvSpPr txBox="1"/>
          <p:nvPr/>
        </p:nvSpPr>
        <p:spPr>
          <a:xfrm>
            <a:off x="4427984" y="6125234"/>
            <a:ext cx="1777513" cy="400110"/>
          </a:xfrm>
          <a:prstGeom prst="rect">
            <a:avLst/>
          </a:prstGeom>
          <a:solidFill>
            <a:schemeClr val="bg1"/>
          </a:solidFill>
          <a:ln>
            <a:solidFill>
              <a:schemeClr val="accent4"/>
            </a:solidFill>
          </a:ln>
        </p:spPr>
        <p:txBody>
          <a:bodyPr wrap="square" rtlCol="0">
            <a:spAutoFit/>
          </a:bodyPr>
          <a:lstStyle/>
          <a:p>
            <a:pPr algn="r"/>
            <a:r>
              <a:rPr lang="da-DK" sz="800" kern="400" dirty="0"/>
              <a:t>STØTTET AF</a:t>
            </a:r>
          </a:p>
          <a:p>
            <a:pPr algn="r"/>
            <a:r>
              <a:rPr lang="da-DK" sz="1200" b="1" dirty="0" smtClean="0"/>
              <a:t>mælke</a:t>
            </a:r>
            <a:r>
              <a:rPr lang="da-DK" sz="1200" dirty="0" smtClean="0"/>
              <a:t>afgiftsfonden</a:t>
            </a:r>
          </a:p>
        </p:txBody>
      </p:sp>
      <p:sp>
        <p:nvSpPr>
          <p:cNvPr id="14" name="Rektangel 13"/>
          <p:cNvSpPr/>
          <p:nvPr/>
        </p:nvSpPr>
        <p:spPr>
          <a:xfrm>
            <a:off x="6300191" y="6525924"/>
            <a:ext cx="2880321" cy="215444"/>
          </a:xfrm>
          <a:prstGeom prst="rect">
            <a:avLst/>
          </a:prstGeom>
          <a:noFill/>
        </p:spPr>
        <p:txBody>
          <a:bodyPr wrap="square">
            <a:spAutoFit/>
          </a:bodyPr>
          <a:lstStyle/>
          <a:p>
            <a:r>
              <a:rPr lang="en-US" sz="800" u="sng" dirty="0">
                <a:hlinkClick r:id="rId3"/>
              </a:rPr>
              <a:t>Link </a:t>
            </a:r>
            <a:r>
              <a:rPr lang="en-US" sz="800" u="sng" dirty="0" err="1">
                <a:hlinkClick r:id="rId3"/>
              </a:rPr>
              <a:t>til</a:t>
            </a:r>
            <a:r>
              <a:rPr lang="en-US" sz="800" u="sng" dirty="0">
                <a:hlinkClick r:id="rId3"/>
              </a:rPr>
              <a:t>: European Agricultural Fund for Rural Development</a:t>
            </a:r>
            <a:endParaRPr lang="da-DK" sz="800" dirty="0"/>
          </a:p>
        </p:txBody>
      </p:sp>
    </p:spTree>
    <p:extLst>
      <p:ext uri="{BB962C8B-B14F-4D97-AF65-F5344CB8AC3E}">
        <p14:creationId xmlns:p14="http://schemas.microsoft.com/office/powerpoint/2010/main" val="108548656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972000" y="1916832"/>
            <a:ext cx="7200400" cy="4257600"/>
          </a:xfrm>
        </p:spPr>
        <p:txBody>
          <a:bodyPr/>
          <a:lstStyle/>
          <a:p>
            <a:r>
              <a:rPr lang="da-DK" sz="2400" dirty="0" smtClean="0"/>
              <a:t>Far</a:t>
            </a:r>
          </a:p>
          <a:p>
            <a:pPr marL="0" indent="0">
              <a:spcAft>
                <a:spcPts val="0"/>
              </a:spcAft>
              <a:buNone/>
            </a:pPr>
            <a:r>
              <a:rPr lang="da-DK" sz="2400" dirty="0" smtClean="0">
                <a:latin typeface="Courier New" pitchFamily="49" charset="0"/>
                <a:cs typeface="Courier New" pitchFamily="49" charset="0"/>
              </a:rPr>
              <a:t>   </a:t>
            </a:r>
            <a:r>
              <a:rPr lang="da-DK" sz="2400" b="1" dirty="0" smtClean="0">
                <a:latin typeface="Courier New" pitchFamily="49" charset="0"/>
                <a:cs typeface="Courier New" pitchFamily="49" charset="0"/>
              </a:rPr>
              <a:t>A..G..C..A..C..C..A..A..T..C</a:t>
            </a:r>
          </a:p>
          <a:p>
            <a:pPr marL="0" indent="0">
              <a:buNone/>
            </a:pPr>
            <a:r>
              <a:rPr lang="da-DK" sz="2400" b="1" dirty="0" smtClean="0">
                <a:latin typeface="Courier New" pitchFamily="49" charset="0"/>
                <a:cs typeface="Courier New" pitchFamily="49" charset="0"/>
              </a:rPr>
              <a:t>   C..G..A..T..G..C..A..</a:t>
            </a:r>
            <a:r>
              <a:rPr lang="da-DK" b="1" dirty="0" smtClean="0">
                <a:latin typeface="Courier New" pitchFamily="49" charset="0"/>
                <a:cs typeface="Courier New" pitchFamily="49" charset="0"/>
              </a:rPr>
              <a:t>C..</a:t>
            </a:r>
            <a:r>
              <a:rPr lang="da-DK" b="1" dirty="0">
                <a:latin typeface="Courier New" pitchFamily="49" charset="0"/>
                <a:cs typeface="Courier New" pitchFamily="49" charset="0"/>
              </a:rPr>
              <a:t>A</a:t>
            </a:r>
            <a:r>
              <a:rPr lang="da-DK" b="1" dirty="0" smtClean="0">
                <a:latin typeface="Courier New" pitchFamily="49" charset="0"/>
                <a:cs typeface="Courier New" pitchFamily="49" charset="0"/>
              </a:rPr>
              <a:t>..C</a:t>
            </a:r>
            <a:endParaRPr lang="da-DK" sz="2400" b="1" dirty="0" smtClean="0">
              <a:latin typeface="Courier New" pitchFamily="49" charset="0"/>
              <a:cs typeface="Courier New" pitchFamily="49" charset="0"/>
            </a:endParaRPr>
          </a:p>
          <a:p>
            <a:r>
              <a:rPr lang="en-US" sz="2400" dirty="0" err="1" smtClean="0"/>
              <a:t>Afkom</a:t>
            </a:r>
            <a:endParaRPr lang="en-US" sz="2000" dirty="0" smtClean="0"/>
          </a:p>
          <a:p>
            <a:pPr marL="0" indent="0">
              <a:spcAft>
                <a:spcPts val="0"/>
              </a:spcAft>
              <a:buNone/>
            </a:pPr>
            <a:r>
              <a:rPr lang="da-DK" dirty="0" smtClean="0">
                <a:latin typeface="Courier New" pitchFamily="49" charset="0"/>
                <a:cs typeface="Courier New" pitchFamily="49" charset="0"/>
              </a:rPr>
              <a:t>   </a:t>
            </a:r>
            <a:r>
              <a:rPr lang="da-DK" b="1" dirty="0" smtClean="0">
                <a:latin typeface="Courier New" pitchFamily="49" charset="0"/>
                <a:cs typeface="Courier New" pitchFamily="49" charset="0"/>
              </a:rPr>
              <a:t>C..A..C..A..G..A..A..A..T..G</a:t>
            </a:r>
            <a:endParaRPr lang="da-DK" b="1" dirty="0">
              <a:latin typeface="Courier New" pitchFamily="49" charset="0"/>
              <a:cs typeface="Courier New" pitchFamily="49" charset="0"/>
            </a:endParaRPr>
          </a:p>
          <a:p>
            <a:pPr marL="0" indent="0">
              <a:buNone/>
            </a:pPr>
            <a:r>
              <a:rPr lang="da-DK" b="1" dirty="0">
                <a:latin typeface="Courier New" pitchFamily="49" charset="0"/>
                <a:cs typeface="Courier New" pitchFamily="49" charset="0"/>
              </a:rPr>
              <a:t>   </a:t>
            </a:r>
            <a:r>
              <a:rPr lang="da-DK" b="1" dirty="0" smtClean="0">
                <a:latin typeface="Courier New" pitchFamily="49" charset="0"/>
                <a:cs typeface="Courier New" pitchFamily="49" charset="0"/>
              </a:rPr>
              <a:t>A..A..C..T..G..A..A..C..A..C</a:t>
            </a:r>
          </a:p>
          <a:p>
            <a:pPr marL="0" indent="0">
              <a:buNone/>
            </a:pPr>
            <a:endParaRPr lang="da-DK" dirty="0" smtClean="0">
              <a:latin typeface="Courier New" pitchFamily="49" charset="0"/>
              <a:cs typeface="Courier New" pitchFamily="49" charset="0"/>
            </a:endParaRPr>
          </a:p>
        </p:txBody>
      </p:sp>
      <p:sp>
        <p:nvSpPr>
          <p:cNvPr id="5" name="Højre klammeparentes 4"/>
          <p:cNvSpPr/>
          <p:nvPr/>
        </p:nvSpPr>
        <p:spPr>
          <a:xfrm>
            <a:off x="6759933" y="2492896"/>
            <a:ext cx="132938" cy="648072"/>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 name="Tekstboks 5"/>
          <p:cNvSpPr txBox="1"/>
          <p:nvPr/>
        </p:nvSpPr>
        <p:spPr>
          <a:xfrm>
            <a:off x="6959341" y="2636914"/>
            <a:ext cx="2365187" cy="307777"/>
          </a:xfrm>
          <a:prstGeom prst="rect">
            <a:avLst/>
          </a:prstGeom>
          <a:noFill/>
        </p:spPr>
        <p:txBody>
          <a:bodyPr wrap="square" rtlCol="0">
            <a:spAutoFit/>
          </a:bodyPr>
          <a:lstStyle/>
          <a:p>
            <a:r>
              <a:rPr lang="da-DK" sz="1400" dirty="0" smtClean="0"/>
              <a:t>Homologe kromosomer</a:t>
            </a:r>
            <a:endParaRPr lang="da-DK" sz="1400" dirty="0"/>
          </a:p>
        </p:txBody>
      </p:sp>
      <p:sp>
        <p:nvSpPr>
          <p:cNvPr id="7" name="Rektangel 6"/>
          <p:cNvSpPr/>
          <p:nvPr/>
        </p:nvSpPr>
        <p:spPr>
          <a:xfrm>
            <a:off x="2123728" y="2420888"/>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Rektangel 7"/>
          <p:cNvSpPr/>
          <p:nvPr/>
        </p:nvSpPr>
        <p:spPr>
          <a:xfrm>
            <a:off x="2123728" y="3717032"/>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p:nvSpPr>
        <p:spPr>
          <a:xfrm>
            <a:off x="4306124" y="2420888"/>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Rektangel 9"/>
          <p:cNvSpPr/>
          <p:nvPr/>
        </p:nvSpPr>
        <p:spPr>
          <a:xfrm>
            <a:off x="4306124" y="3717032"/>
            <a:ext cx="265876" cy="792088"/>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Rektangel 10"/>
          <p:cNvSpPr/>
          <p:nvPr/>
        </p:nvSpPr>
        <p:spPr>
          <a:xfrm>
            <a:off x="6516216" y="2420888"/>
            <a:ext cx="265876" cy="792088"/>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Rektangel 11"/>
          <p:cNvSpPr/>
          <p:nvPr/>
        </p:nvSpPr>
        <p:spPr>
          <a:xfrm>
            <a:off x="6516216" y="3717032"/>
            <a:ext cx="265876" cy="792088"/>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Rektangel 15"/>
          <p:cNvSpPr/>
          <p:nvPr/>
        </p:nvSpPr>
        <p:spPr>
          <a:xfrm>
            <a:off x="4882188" y="3717032"/>
            <a:ext cx="265876" cy="792088"/>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Rektangel 16"/>
          <p:cNvSpPr/>
          <p:nvPr/>
        </p:nvSpPr>
        <p:spPr>
          <a:xfrm>
            <a:off x="4860032" y="2420888"/>
            <a:ext cx="265876" cy="792088"/>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Titel 3"/>
          <p:cNvSpPr txBox="1">
            <a:spLocks/>
          </p:cNvSpPr>
          <p:nvPr/>
        </p:nvSpPr>
        <p:spPr bwMode="auto">
          <a:xfrm>
            <a:off x="972000" y="980728"/>
            <a:ext cx="77148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lang="da-DK" sz="3000" b="1" kern="1200" dirty="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smtClean="0"/>
              <a:t>Afklaring af forældreskab</a:t>
            </a:r>
            <a:endParaRPr lang="da-DK"/>
          </a:p>
        </p:txBody>
      </p:sp>
    </p:spTree>
    <p:extLst>
      <p:ext uri="{BB962C8B-B14F-4D97-AF65-F5344CB8AC3E}">
        <p14:creationId xmlns:p14="http://schemas.microsoft.com/office/powerpoint/2010/main" val="21028375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11</a:t>
            </a:fld>
            <a:r>
              <a:rPr lang="da-DK" smtClean="0">
                <a:solidFill>
                  <a:schemeClr val="bg1"/>
                </a:solidFill>
              </a:rPr>
              <a:t>...</a:t>
            </a:r>
            <a:r>
              <a:rPr lang="da-DK" smtClean="0"/>
              <a:t>|</a:t>
            </a:r>
            <a:endParaRPr lang="da-DK" dirty="0"/>
          </a:p>
        </p:txBody>
      </p:sp>
      <p:sp>
        <p:nvSpPr>
          <p:cNvPr id="4" name="Titel 3"/>
          <p:cNvSpPr>
            <a:spLocks noGrp="1"/>
          </p:cNvSpPr>
          <p:nvPr>
            <p:ph type="title"/>
          </p:nvPr>
        </p:nvSpPr>
        <p:spPr>
          <a:xfrm>
            <a:off x="972000" y="836712"/>
            <a:ext cx="7714800" cy="792088"/>
          </a:xfrm>
        </p:spPr>
        <p:txBody>
          <a:bodyPr/>
          <a:lstStyle/>
          <a:p>
            <a:r>
              <a:rPr lang="da-DK" dirty="0" smtClean="0"/>
              <a:t>Afklaring af forældreskab - på kort sigt</a:t>
            </a:r>
            <a:endParaRPr lang="da-DK" dirty="0"/>
          </a:p>
        </p:txBody>
      </p:sp>
      <p:sp>
        <p:nvSpPr>
          <p:cNvPr id="5" name="Pladsholder til indhold 4"/>
          <p:cNvSpPr>
            <a:spLocks noGrp="1"/>
          </p:cNvSpPr>
          <p:nvPr>
            <p:ph sz="quarter" idx="17"/>
          </p:nvPr>
        </p:nvSpPr>
        <p:spPr>
          <a:xfrm>
            <a:off x="899592" y="1484784"/>
            <a:ext cx="7715250" cy="4184650"/>
          </a:xfrm>
        </p:spPr>
        <p:txBody>
          <a:bodyPr/>
          <a:lstStyle/>
          <a:p>
            <a:pPr marL="0" indent="0">
              <a:buNone/>
            </a:pPr>
            <a:r>
              <a:rPr lang="da-DK" sz="2400" dirty="0" smtClean="0"/>
              <a:t>Markering på dyr:</a:t>
            </a:r>
            <a:endParaRPr lang="da-DK" sz="2400" dirty="0"/>
          </a:p>
          <a:p>
            <a:pPr lvl="0"/>
            <a:r>
              <a:rPr lang="da-DK" sz="2400" dirty="0"/>
              <a:t>Dyret er SNP testet</a:t>
            </a:r>
          </a:p>
          <a:p>
            <a:pPr lvl="0"/>
            <a:r>
              <a:rPr lang="da-DK" sz="2400" dirty="0" smtClean="0"/>
              <a:t>Forældreskab</a:t>
            </a:r>
          </a:p>
          <a:p>
            <a:pPr lvl="1"/>
            <a:r>
              <a:rPr lang="da-DK" sz="2000" dirty="0" smtClean="0"/>
              <a:t>Godkendt </a:t>
            </a:r>
            <a:r>
              <a:rPr lang="da-DK" sz="2000" dirty="0"/>
              <a:t>forældreskab – begge forældre er testet og passer</a:t>
            </a:r>
          </a:p>
          <a:p>
            <a:pPr lvl="1"/>
            <a:r>
              <a:rPr lang="da-DK" sz="2000" dirty="0"/>
              <a:t>Godkendt far – kun far er testet og passer</a:t>
            </a:r>
          </a:p>
          <a:p>
            <a:pPr lvl="1"/>
            <a:r>
              <a:rPr lang="da-DK" sz="2000" dirty="0"/>
              <a:t>Godkendt mor – kun mor er testet og passer</a:t>
            </a:r>
          </a:p>
          <a:p>
            <a:pPr lvl="1"/>
            <a:r>
              <a:rPr lang="da-DK" sz="2000" dirty="0"/>
              <a:t>Afvist forældreskab – begge forældre er testet og passer ikke</a:t>
            </a:r>
          </a:p>
          <a:p>
            <a:pPr lvl="1"/>
            <a:r>
              <a:rPr lang="da-DK" sz="2000" dirty="0"/>
              <a:t>Afvist far – kun far er testet og passer ikke</a:t>
            </a:r>
          </a:p>
          <a:p>
            <a:pPr lvl="1"/>
            <a:r>
              <a:rPr lang="da-DK" sz="2000" dirty="0"/>
              <a:t>Afvist mor – kun mor er testet og passer ikke</a:t>
            </a:r>
          </a:p>
          <a:p>
            <a:pPr marL="0" indent="0">
              <a:buNone/>
            </a:pPr>
            <a:endParaRPr lang="da-DK" sz="1100" dirty="0"/>
          </a:p>
          <a:p>
            <a:pPr marL="0" indent="0">
              <a:buNone/>
            </a:pPr>
            <a:r>
              <a:rPr lang="da-DK" sz="2000" b="1" dirty="0"/>
              <a:t>Afstamning fjernes ikke selvom den er </a:t>
            </a:r>
            <a:r>
              <a:rPr lang="da-DK" sz="2000" b="1" dirty="0" smtClean="0"/>
              <a:t>afvist – men det gør S-markering</a:t>
            </a:r>
          </a:p>
          <a:p>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88195504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12</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r>
              <a:rPr lang="da-DK" dirty="0" smtClean="0"/>
              <a:t>Information til landmand</a:t>
            </a:r>
            <a:endParaRPr lang="da-DK" dirty="0"/>
          </a:p>
        </p:txBody>
      </p:sp>
      <p:sp>
        <p:nvSpPr>
          <p:cNvPr id="5" name="Pladsholder til indhold 4"/>
          <p:cNvSpPr>
            <a:spLocks noGrp="1"/>
          </p:cNvSpPr>
          <p:nvPr>
            <p:ph sz="quarter" idx="17"/>
          </p:nvPr>
        </p:nvSpPr>
        <p:spPr/>
        <p:txBody>
          <a:bodyPr/>
          <a:lstStyle/>
          <a:p>
            <a:r>
              <a:rPr lang="da-DK" dirty="0" smtClean="0"/>
              <a:t>Hvis der er fejl i afstamning</a:t>
            </a:r>
          </a:p>
          <a:p>
            <a:r>
              <a:rPr lang="da-DK" dirty="0" smtClean="0"/>
              <a:t>Hvis dyr rettes</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149230418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13</a:t>
            </a:fld>
            <a:r>
              <a:rPr lang="da-DK" smtClean="0">
                <a:solidFill>
                  <a:schemeClr val="bg1"/>
                </a:solidFill>
              </a:rPr>
              <a:t>...</a:t>
            </a:r>
            <a:r>
              <a:rPr lang="da-DK" smtClean="0"/>
              <a:t>|</a:t>
            </a:r>
            <a:endParaRPr lang="da-DK"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444" t="39242" r="23848" b="40254"/>
          <a:stretch/>
        </p:blipFill>
        <p:spPr bwMode="auto">
          <a:xfrm>
            <a:off x="1813752" y="1990217"/>
            <a:ext cx="4774472" cy="345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6389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2</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Afstamningskontrol – i dag og fremover</a:t>
            </a:r>
            <a:br>
              <a:rPr lang="da-DK" dirty="0" smtClean="0"/>
            </a:br>
            <a:r>
              <a:rPr lang="da-DK" sz="2400" dirty="0" smtClean="0"/>
              <a:t>Fordele og ulemper</a:t>
            </a:r>
            <a:endParaRPr lang="da-DK" sz="2400" dirty="0"/>
          </a:p>
        </p:txBody>
      </p:sp>
      <p:sp>
        <p:nvSpPr>
          <p:cNvPr id="5" name="Pladsholder til indhold 4"/>
          <p:cNvSpPr>
            <a:spLocks noGrp="1"/>
          </p:cNvSpPr>
          <p:nvPr>
            <p:ph sz="quarter" idx="17"/>
          </p:nvPr>
        </p:nvSpPr>
        <p:spPr/>
        <p:txBody>
          <a:bodyPr/>
          <a:lstStyle/>
          <a:p>
            <a:r>
              <a:rPr lang="da-DK" b="1" dirty="0" err="1" smtClean="0"/>
              <a:t>Mikrosatelitter</a:t>
            </a:r>
            <a:endParaRPr lang="da-DK" b="1" dirty="0" smtClean="0"/>
          </a:p>
          <a:p>
            <a:pPr lvl="1"/>
            <a:r>
              <a:rPr lang="da-DK" dirty="0" smtClean="0"/>
              <a:t>Kan bekræfte/afkræfte mulige forældre, men ikke finde forældre</a:t>
            </a:r>
            <a:endParaRPr lang="da-DK" dirty="0"/>
          </a:p>
          <a:p>
            <a:pPr lvl="1"/>
            <a:r>
              <a:rPr lang="da-DK" dirty="0" smtClean="0"/>
              <a:t>Dyrt</a:t>
            </a:r>
          </a:p>
          <a:p>
            <a:pPr lvl="1"/>
            <a:endParaRPr lang="da-DK" dirty="0" smtClean="0"/>
          </a:p>
          <a:p>
            <a:r>
              <a:rPr lang="da-DK" b="1" dirty="0" smtClean="0"/>
              <a:t>SNP</a:t>
            </a:r>
          </a:p>
          <a:p>
            <a:pPr lvl="1"/>
            <a:r>
              <a:rPr lang="da-DK" dirty="0" smtClean="0"/>
              <a:t>Kan finde forældre med 99,9% sikkerhed med tilstrækkelig antal SNP</a:t>
            </a:r>
          </a:p>
          <a:p>
            <a:pPr lvl="1"/>
            <a:r>
              <a:rPr lang="da-DK" dirty="0" smtClean="0"/>
              <a:t>Billigere</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267826813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3</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Afstamningskontrol – fremover</a:t>
            </a:r>
            <a:endParaRPr lang="da-DK" dirty="0"/>
          </a:p>
        </p:txBody>
      </p:sp>
      <p:sp>
        <p:nvSpPr>
          <p:cNvPr id="5" name="Pladsholder til indhold 4"/>
          <p:cNvSpPr>
            <a:spLocks noGrp="1"/>
          </p:cNvSpPr>
          <p:nvPr>
            <p:ph sz="quarter" idx="17"/>
          </p:nvPr>
        </p:nvSpPr>
        <p:spPr>
          <a:xfrm>
            <a:off x="971550" y="2132856"/>
            <a:ext cx="7715250" cy="4184650"/>
          </a:xfrm>
        </p:spPr>
        <p:txBody>
          <a:bodyPr/>
          <a:lstStyle/>
          <a:p>
            <a:pPr marL="0" indent="0">
              <a:buNone/>
            </a:pPr>
            <a:r>
              <a:rPr lang="da-DK" dirty="0" smtClean="0"/>
              <a:t>Vil præsentere foreløbige tanker omkring ny procedure for bestilling og afstamningskontrol</a:t>
            </a:r>
            <a:r>
              <a:rPr lang="da-DK" dirty="0" smtClean="0"/>
              <a:t>!</a:t>
            </a:r>
          </a:p>
          <a:p>
            <a:pPr marL="0" indent="0">
              <a:buNone/>
            </a:pPr>
            <a:endParaRPr lang="da-DK" dirty="0" smtClean="0"/>
          </a:p>
          <a:p>
            <a:pPr marL="0" indent="0">
              <a:buNone/>
            </a:pPr>
            <a:r>
              <a:rPr lang="da-DK" dirty="0"/>
              <a:t>Vil gerne høre jeres kommentarer!</a:t>
            </a:r>
          </a:p>
          <a:p>
            <a:pPr marL="0" indent="0">
              <a:buNone/>
            </a:pPr>
            <a:endParaRPr lang="da-DK" dirty="0"/>
          </a:p>
          <a:p>
            <a:pPr marL="0" indent="0">
              <a:buNone/>
            </a:pPr>
            <a:r>
              <a:rPr lang="da-DK" dirty="0" smtClean="0"/>
              <a:t>Det nye system skal erstatte nuværende forældreskabstest og Kevins SNP-baserede tjek</a:t>
            </a:r>
            <a:endParaRPr lang="da-DK" dirty="0" smtClean="0"/>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26065406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4</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Udgangspunkt</a:t>
            </a:r>
            <a:endParaRPr lang="da-DK" dirty="0"/>
          </a:p>
        </p:txBody>
      </p:sp>
      <p:sp>
        <p:nvSpPr>
          <p:cNvPr id="5" name="Pladsholder til indhold 4"/>
          <p:cNvSpPr>
            <a:spLocks noGrp="1"/>
          </p:cNvSpPr>
          <p:nvPr>
            <p:ph sz="quarter" idx="17"/>
          </p:nvPr>
        </p:nvSpPr>
        <p:spPr/>
        <p:txBody>
          <a:bodyPr/>
          <a:lstStyle/>
          <a:p>
            <a:r>
              <a:rPr lang="da-DK" dirty="0" smtClean="0"/>
              <a:t>Omkring 400 </a:t>
            </a:r>
            <a:r>
              <a:rPr lang="da-DK" dirty="0" err="1"/>
              <a:t>SNP’er</a:t>
            </a:r>
            <a:r>
              <a:rPr lang="da-DK" dirty="0"/>
              <a:t>, hvoraf ca. 120 er fastlagt af </a:t>
            </a:r>
            <a:r>
              <a:rPr lang="da-DK" dirty="0" smtClean="0"/>
              <a:t>ISAG</a:t>
            </a:r>
          </a:p>
          <a:p>
            <a:r>
              <a:rPr lang="da-DK" dirty="0" err="1"/>
              <a:t>G</a:t>
            </a:r>
            <a:r>
              <a:rPr lang="da-DK" dirty="0" err="1" smtClean="0"/>
              <a:t>enotypede</a:t>
            </a:r>
            <a:r>
              <a:rPr lang="da-DK" dirty="0" smtClean="0"/>
              <a:t> </a:t>
            </a:r>
            <a:r>
              <a:rPr lang="da-DK" dirty="0"/>
              <a:t>dyr fra Danmark, Sverige, og </a:t>
            </a:r>
            <a:r>
              <a:rPr lang="da-DK" dirty="0" smtClean="0"/>
              <a:t>Finland</a:t>
            </a:r>
          </a:p>
          <a:p>
            <a:r>
              <a:rPr lang="da-DK" dirty="0"/>
              <a:t>M</a:t>
            </a:r>
            <a:r>
              <a:rPr lang="da-DK" dirty="0" smtClean="0"/>
              <a:t>uligt </a:t>
            </a:r>
            <a:r>
              <a:rPr lang="da-DK" dirty="0"/>
              <a:t>at tilgå databasen fra nationale </a:t>
            </a:r>
            <a:r>
              <a:rPr lang="da-DK" dirty="0" smtClean="0"/>
              <a:t>klienter</a:t>
            </a:r>
          </a:p>
          <a:p>
            <a:pPr marL="0" indent="0">
              <a:buNone/>
            </a:pPr>
            <a:endParaRPr lang="da-DK" dirty="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32577754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79512" y="116632"/>
            <a:ext cx="8856663" cy="504825"/>
          </a:xfrm>
        </p:spPr>
        <p:txBody>
          <a:bodyPr>
            <a:noAutofit/>
          </a:bodyPr>
          <a:lstStyle/>
          <a:p>
            <a:pPr algn="ctr"/>
            <a:r>
              <a:rPr lang="da-DK" sz="2800" dirty="0" err="1" smtClean="0"/>
              <a:t>Arbejdsflow</a:t>
            </a:r>
            <a:r>
              <a:rPr lang="da-DK" sz="2800" dirty="0" smtClean="0"/>
              <a:t> i forbindelse med ny SNP-database</a:t>
            </a:r>
            <a:endParaRPr lang="da-DK" sz="2800" dirty="0"/>
          </a:p>
        </p:txBody>
      </p:sp>
      <p:sp>
        <p:nvSpPr>
          <p:cNvPr id="6" name="Tekstboks 5"/>
          <p:cNvSpPr txBox="1"/>
          <p:nvPr/>
        </p:nvSpPr>
        <p:spPr>
          <a:xfrm>
            <a:off x="1331640" y="2075364"/>
            <a:ext cx="2088232" cy="1569660"/>
          </a:xfrm>
          <a:prstGeom prst="rect">
            <a:avLst/>
          </a:prstGeom>
          <a:noFill/>
          <a:ln w="25400">
            <a:solidFill>
              <a:srgbClr val="FF0000"/>
            </a:solidFill>
          </a:ln>
        </p:spPr>
        <p:txBody>
          <a:bodyPr wrap="square" rtlCol="0">
            <a:spAutoFit/>
          </a:bodyPr>
          <a:lstStyle/>
          <a:p>
            <a:r>
              <a:rPr lang="da-DK" sz="2000" dirty="0" smtClean="0"/>
              <a:t>Analysebestilling   -</a:t>
            </a:r>
            <a:r>
              <a:rPr lang="da-DK" sz="1400" dirty="0" smtClean="0"/>
              <a:t>Forældreskab</a:t>
            </a:r>
          </a:p>
          <a:p>
            <a:r>
              <a:rPr lang="da-DK" sz="1400" dirty="0" smtClean="0"/>
              <a:t>-Genomisk (10.000)</a:t>
            </a:r>
          </a:p>
          <a:p>
            <a:r>
              <a:rPr lang="da-DK" sz="1400" dirty="0" smtClean="0"/>
              <a:t>-Genomisk (50.000 )</a:t>
            </a:r>
          </a:p>
          <a:p>
            <a:r>
              <a:rPr lang="da-DK" sz="1400" dirty="0" smtClean="0"/>
              <a:t>-Genomisk (</a:t>
            </a:r>
            <a:r>
              <a:rPr lang="da-DK" sz="1400" dirty="0" err="1" smtClean="0"/>
              <a:t>xxx.xxx</a:t>
            </a:r>
            <a:r>
              <a:rPr lang="da-DK" sz="1400" dirty="0" smtClean="0"/>
              <a:t>)</a:t>
            </a:r>
          </a:p>
          <a:p>
            <a:r>
              <a:rPr lang="da-DK" sz="1400" dirty="0" smtClean="0"/>
              <a:t>-Arvelige sygdomme</a:t>
            </a:r>
            <a:endParaRPr lang="da-DK" sz="1400" dirty="0"/>
          </a:p>
        </p:txBody>
      </p:sp>
      <p:sp>
        <p:nvSpPr>
          <p:cNvPr id="7" name="Tekstboks 6"/>
          <p:cNvSpPr txBox="1"/>
          <p:nvPr/>
        </p:nvSpPr>
        <p:spPr>
          <a:xfrm>
            <a:off x="107504" y="1412775"/>
            <a:ext cx="1080120" cy="2246769"/>
          </a:xfrm>
          <a:prstGeom prst="rect">
            <a:avLst/>
          </a:prstGeom>
          <a:noFill/>
          <a:ln w="25400">
            <a:solidFill>
              <a:srgbClr val="FF0000"/>
            </a:solidFill>
          </a:ln>
        </p:spPr>
        <p:txBody>
          <a:bodyPr wrap="square" rtlCol="0">
            <a:spAutoFit/>
          </a:bodyPr>
          <a:lstStyle/>
          <a:p>
            <a:pPr algn="ctr"/>
            <a:endParaRPr lang="da-DK" sz="1400" dirty="0" smtClean="0"/>
          </a:p>
          <a:p>
            <a:pPr algn="ctr"/>
            <a:endParaRPr lang="da-DK" sz="1400" dirty="0" smtClean="0"/>
          </a:p>
          <a:p>
            <a:pPr algn="ctr"/>
            <a:r>
              <a:rPr lang="da-DK" sz="1400" dirty="0" smtClean="0"/>
              <a:t>Landmand</a:t>
            </a:r>
          </a:p>
          <a:p>
            <a:pPr algn="ctr"/>
            <a:r>
              <a:rPr lang="da-DK" sz="1400" dirty="0" smtClean="0"/>
              <a:t>Viking</a:t>
            </a:r>
          </a:p>
          <a:p>
            <a:pPr algn="ctr"/>
            <a:r>
              <a:rPr lang="da-DK" sz="1400" dirty="0" smtClean="0"/>
              <a:t>VFL</a:t>
            </a:r>
          </a:p>
          <a:p>
            <a:pPr algn="ctr"/>
            <a:r>
              <a:rPr lang="da-DK" sz="1400" dirty="0" err="1" smtClean="0"/>
              <a:t>Rådg</a:t>
            </a:r>
            <a:r>
              <a:rPr lang="da-DK" sz="1400" dirty="0" smtClean="0"/>
              <a:t>.</a:t>
            </a:r>
          </a:p>
          <a:p>
            <a:pPr algn="ctr"/>
            <a:endParaRPr lang="da-DK" sz="1400" dirty="0" smtClean="0"/>
          </a:p>
          <a:p>
            <a:pPr algn="ctr"/>
            <a:endParaRPr lang="da-DK" sz="1400" dirty="0"/>
          </a:p>
          <a:p>
            <a:pPr algn="ctr"/>
            <a:endParaRPr lang="da-DK" sz="1400" dirty="0" smtClean="0"/>
          </a:p>
          <a:p>
            <a:pPr algn="ctr"/>
            <a:endParaRPr lang="da-DK" sz="1400" dirty="0"/>
          </a:p>
        </p:txBody>
      </p:sp>
      <p:cxnSp>
        <p:nvCxnSpPr>
          <p:cNvPr id="10" name="Lige pilforbindelse 9"/>
          <p:cNvCxnSpPr/>
          <p:nvPr/>
        </p:nvCxnSpPr>
        <p:spPr>
          <a:xfrm>
            <a:off x="909353" y="2492896"/>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boks 11"/>
          <p:cNvSpPr txBox="1"/>
          <p:nvPr/>
        </p:nvSpPr>
        <p:spPr>
          <a:xfrm>
            <a:off x="2483768" y="1331476"/>
            <a:ext cx="2088232" cy="369332"/>
          </a:xfrm>
          <a:prstGeom prst="rect">
            <a:avLst/>
          </a:prstGeom>
          <a:noFill/>
          <a:ln w="25400">
            <a:solidFill>
              <a:srgbClr val="FF0000"/>
            </a:solidFill>
          </a:ln>
        </p:spPr>
        <p:txBody>
          <a:bodyPr wrap="square" rtlCol="0">
            <a:spAutoFit/>
          </a:bodyPr>
          <a:lstStyle/>
          <a:p>
            <a:pPr algn="ctr"/>
            <a:r>
              <a:rPr lang="da-DK" dirty="0" smtClean="0"/>
              <a:t>TSU</a:t>
            </a:r>
          </a:p>
        </p:txBody>
      </p:sp>
      <p:cxnSp>
        <p:nvCxnSpPr>
          <p:cNvPr id="13" name="Lige pilforbindelse 12"/>
          <p:cNvCxnSpPr/>
          <p:nvPr/>
        </p:nvCxnSpPr>
        <p:spPr>
          <a:xfrm>
            <a:off x="1043608" y="1556792"/>
            <a:ext cx="15841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kstboks 13"/>
          <p:cNvSpPr txBox="1"/>
          <p:nvPr/>
        </p:nvSpPr>
        <p:spPr>
          <a:xfrm>
            <a:off x="4211960" y="1916832"/>
            <a:ext cx="1584176" cy="369332"/>
          </a:xfrm>
          <a:prstGeom prst="rect">
            <a:avLst/>
          </a:prstGeom>
          <a:noFill/>
          <a:ln w="25400">
            <a:solidFill>
              <a:srgbClr val="FF0000"/>
            </a:solidFill>
          </a:ln>
        </p:spPr>
        <p:txBody>
          <a:bodyPr wrap="square" rtlCol="0">
            <a:spAutoFit/>
          </a:bodyPr>
          <a:lstStyle/>
          <a:p>
            <a:pPr algn="ctr"/>
            <a:r>
              <a:rPr lang="da-DK" dirty="0" smtClean="0"/>
              <a:t>Øremærke</a:t>
            </a:r>
            <a:endParaRPr lang="da-DK" sz="1400" dirty="0"/>
          </a:p>
        </p:txBody>
      </p:sp>
      <p:sp>
        <p:nvSpPr>
          <p:cNvPr id="15" name="Tekstboks 14"/>
          <p:cNvSpPr txBox="1"/>
          <p:nvPr/>
        </p:nvSpPr>
        <p:spPr>
          <a:xfrm>
            <a:off x="6732240" y="1196752"/>
            <a:ext cx="2088232" cy="1015663"/>
          </a:xfrm>
          <a:prstGeom prst="rect">
            <a:avLst/>
          </a:prstGeom>
          <a:noFill/>
          <a:ln w="25400">
            <a:solidFill>
              <a:srgbClr val="FF0000"/>
            </a:solidFill>
          </a:ln>
        </p:spPr>
        <p:txBody>
          <a:bodyPr wrap="square" rtlCol="0">
            <a:spAutoFit/>
          </a:bodyPr>
          <a:lstStyle/>
          <a:p>
            <a:pPr algn="ctr"/>
            <a:r>
              <a:rPr lang="da-DK" sz="2000" dirty="0" smtClean="0"/>
              <a:t>Landmand, Viking eller rådgiver</a:t>
            </a:r>
            <a:endParaRPr lang="da-DK" sz="1400" dirty="0"/>
          </a:p>
        </p:txBody>
      </p:sp>
      <p:cxnSp>
        <p:nvCxnSpPr>
          <p:cNvPr id="16" name="Lige pilforbindelse 15"/>
          <p:cNvCxnSpPr/>
          <p:nvPr/>
        </p:nvCxnSpPr>
        <p:spPr>
          <a:xfrm>
            <a:off x="4427984" y="1556792"/>
            <a:ext cx="24482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Lige pilforbindelse 16"/>
          <p:cNvCxnSpPr/>
          <p:nvPr/>
        </p:nvCxnSpPr>
        <p:spPr>
          <a:xfrm>
            <a:off x="5796136" y="2060848"/>
            <a:ext cx="1080120" cy="14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boks 17"/>
          <p:cNvSpPr txBox="1"/>
          <p:nvPr/>
        </p:nvSpPr>
        <p:spPr>
          <a:xfrm>
            <a:off x="6732240" y="2557353"/>
            <a:ext cx="2088232" cy="523220"/>
          </a:xfrm>
          <a:prstGeom prst="rect">
            <a:avLst/>
          </a:prstGeom>
          <a:noFill/>
          <a:ln w="25400">
            <a:solidFill>
              <a:srgbClr val="FF0000"/>
            </a:solidFill>
          </a:ln>
        </p:spPr>
        <p:txBody>
          <a:bodyPr wrap="square" rtlCol="0">
            <a:spAutoFit/>
          </a:bodyPr>
          <a:lstStyle/>
          <a:p>
            <a:pPr algn="ctr"/>
            <a:r>
              <a:rPr lang="da-DK" sz="1400" dirty="0" smtClean="0"/>
              <a:t>    Prøver registreres i Biobank af lab.</a:t>
            </a:r>
            <a:endParaRPr lang="da-DK" sz="1400" dirty="0"/>
          </a:p>
        </p:txBody>
      </p:sp>
      <p:cxnSp>
        <p:nvCxnSpPr>
          <p:cNvPr id="19" name="Lige pilforbindelse 18"/>
          <p:cNvCxnSpPr/>
          <p:nvPr/>
        </p:nvCxnSpPr>
        <p:spPr>
          <a:xfrm>
            <a:off x="6948264" y="2213248"/>
            <a:ext cx="0" cy="495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kstboks 20"/>
          <p:cNvSpPr txBox="1"/>
          <p:nvPr/>
        </p:nvSpPr>
        <p:spPr>
          <a:xfrm>
            <a:off x="6732240" y="3356992"/>
            <a:ext cx="2088232" cy="1046440"/>
          </a:xfrm>
          <a:prstGeom prst="rect">
            <a:avLst/>
          </a:prstGeom>
          <a:noFill/>
          <a:ln w="25400">
            <a:solidFill>
              <a:srgbClr val="FF0000"/>
            </a:solidFill>
          </a:ln>
        </p:spPr>
        <p:txBody>
          <a:bodyPr wrap="square" rtlCol="0">
            <a:spAutoFit/>
          </a:bodyPr>
          <a:lstStyle/>
          <a:p>
            <a:pPr algn="ctr"/>
            <a:r>
              <a:rPr lang="da-DK" sz="2000" dirty="0" smtClean="0"/>
              <a:t>Ordre udføres</a:t>
            </a:r>
          </a:p>
          <a:p>
            <a:pPr algn="ctr"/>
            <a:r>
              <a:rPr lang="da-DK" sz="1400" dirty="0" smtClean="0"/>
              <a:t>Fra Biobank til lab. -  DNA oprensning og analyse </a:t>
            </a:r>
            <a:endParaRPr lang="da-DK" sz="1400" dirty="0"/>
          </a:p>
        </p:txBody>
      </p:sp>
      <p:cxnSp>
        <p:nvCxnSpPr>
          <p:cNvPr id="22" name="Lige pilforbindelse 21"/>
          <p:cNvCxnSpPr/>
          <p:nvPr/>
        </p:nvCxnSpPr>
        <p:spPr>
          <a:xfrm>
            <a:off x="6948264" y="3005336"/>
            <a:ext cx="0" cy="495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kstboks 22"/>
          <p:cNvSpPr txBox="1"/>
          <p:nvPr/>
        </p:nvSpPr>
        <p:spPr>
          <a:xfrm>
            <a:off x="5724128" y="5262880"/>
            <a:ext cx="1152128" cy="523220"/>
          </a:xfrm>
          <a:prstGeom prst="rect">
            <a:avLst/>
          </a:prstGeom>
          <a:noFill/>
          <a:ln w="25400">
            <a:solidFill>
              <a:srgbClr val="FF0000"/>
            </a:solidFill>
          </a:ln>
        </p:spPr>
        <p:txBody>
          <a:bodyPr wrap="square" rtlCol="0">
            <a:spAutoFit/>
          </a:bodyPr>
          <a:lstStyle/>
          <a:p>
            <a:pPr algn="ctr"/>
            <a:r>
              <a:rPr lang="da-DK" sz="1400" dirty="0" smtClean="0"/>
              <a:t>Arvelige sygdomme</a:t>
            </a:r>
            <a:endParaRPr lang="da-DK" sz="1400" dirty="0"/>
          </a:p>
        </p:txBody>
      </p:sp>
      <p:cxnSp>
        <p:nvCxnSpPr>
          <p:cNvPr id="25" name="Lige pilforbindelse 24"/>
          <p:cNvCxnSpPr/>
          <p:nvPr/>
        </p:nvCxnSpPr>
        <p:spPr>
          <a:xfrm>
            <a:off x="6804248" y="4293096"/>
            <a:ext cx="0"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kstboks 27"/>
          <p:cNvSpPr txBox="1"/>
          <p:nvPr/>
        </p:nvSpPr>
        <p:spPr>
          <a:xfrm>
            <a:off x="6948264" y="5642084"/>
            <a:ext cx="2016224" cy="523220"/>
          </a:xfrm>
          <a:prstGeom prst="rect">
            <a:avLst/>
          </a:prstGeom>
          <a:noFill/>
          <a:ln w="25400">
            <a:solidFill>
              <a:srgbClr val="FF0000"/>
            </a:solidFill>
          </a:ln>
        </p:spPr>
        <p:txBody>
          <a:bodyPr wrap="square" rtlCol="0">
            <a:spAutoFit/>
          </a:bodyPr>
          <a:lstStyle/>
          <a:p>
            <a:pPr algn="ctr"/>
            <a:r>
              <a:rPr lang="da-DK" sz="1400" dirty="0" smtClean="0"/>
              <a:t>SNP til SNP-database (Forældreskab)</a:t>
            </a:r>
            <a:endParaRPr lang="da-DK" sz="1400" dirty="0"/>
          </a:p>
        </p:txBody>
      </p:sp>
      <p:cxnSp>
        <p:nvCxnSpPr>
          <p:cNvPr id="29" name="Lige pilforbindelse 28"/>
          <p:cNvCxnSpPr/>
          <p:nvPr/>
        </p:nvCxnSpPr>
        <p:spPr>
          <a:xfrm>
            <a:off x="7936656" y="4307289"/>
            <a:ext cx="0" cy="1385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kstboks 30"/>
          <p:cNvSpPr txBox="1"/>
          <p:nvPr/>
        </p:nvSpPr>
        <p:spPr>
          <a:xfrm>
            <a:off x="5148064" y="2564904"/>
            <a:ext cx="1512168" cy="677108"/>
          </a:xfrm>
          <a:prstGeom prst="rect">
            <a:avLst/>
          </a:prstGeom>
          <a:noFill/>
          <a:ln w="25400">
            <a:solidFill>
              <a:srgbClr val="FF0000"/>
            </a:solidFill>
          </a:ln>
        </p:spPr>
        <p:txBody>
          <a:bodyPr wrap="square" rtlCol="0">
            <a:spAutoFit/>
          </a:bodyPr>
          <a:lstStyle/>
          <a:p>
            <a:pPr algn="ctr"/>
            <a:r>
              <a:rPr lang="da-DK" sz="1400" dirty="0" smtClean="0"/>
              <a:t>    </a:t>
            </a:r>
            <a:r>
              <a:rPr lang="da-DK" sz="1200" dirty="0" smtClean="0"/>
              <a:t>Database over foreliggende DNA/prøver</a:t>
            </a:r>
            <a:endParaRPr lang="da-DK" sz="1200" dirty="0"/>
          </a:p>
        </p:txBody>
      </p:sp>
      <p:cxnSp>
        <p:nvCxnSpPr>
          <p:cNvPr id="32" name="Lige pilforbindelse 31"/>
          <p:cNvCxnSpPr/>
          <p:nvPr/>
        </p:nvCxnSpPr>
        <p:spPr>
          <a:xfrm flipH="1" flipV="1">
            <a:off x="6404012" y="2860194"/>
            <a:ext cx="368424" cy="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kstboks 43"/>
          <p:cNvSpPr txBox="1"/>
          <p:nvPr/>
        </p:nvSpPr>
        <p:spPr>
          <a:xfrm>
            <a:off x="3563888" y="2360493"/>
            <a:ext cx="1440160" cy="461665"/>
          </a:xfrm>
          <a:prstGeom prst="rect">
            <a:avLst/>
          </a:prstGeom>
          <a:noFill/>
          <a:ln w="25400">
            <a:solidFill>
              <a:srgbClr val="FF0000"/>
            </a:solidFill>
          </a:ln>
        </p:spPr>
        <p:txBody>
          <a:bodyPr wrap="square" rtlCol="0">
            <a:spAutoFit/>
          </a:bodyPr>
          <a:lstStyle/>
          <a:p>
            <a:pPr algn="ctr"/>
            <a:r>
              <a:rPr lang="da-DK" sz="1200" dirty="0" smtClean="0"/>
              <a:t>Test vedr. dyr og forældre</a:t>
            </a:r>
            <a:endParaRPr lang="da-DK" sz="1200" dirty="0"/>
          </a:p>
        </p:txBody>
      </p:sp>
      <p:cxnSp>
        <p:nvCxnSpPr>
          <p:cNvPr id="45" name="Lige pilforbindelse 44"/>
          <p:cNvCxnSpPr/>
          <p:nvPr/>
        </p:nvCxnSpPr>
        <p:spPr>
          <a:xfrm>
            <a:off x="2705521" y="2628195"/>
            <a:ext cx="1002383" cy="8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kstboks 55"/>
          <p:cNvSpPr txBox="1"/>
          <p:nvPr/>
        </p:nvSpPr>
        <p:spPr>
          <a:xfrm>
            <a:off x="3491880" y="5673442"/>
            <a:ext cx="2088232" cy="1092607"/>
          </a:xfrm>
          <a:prstGeom prst="rect">
            <a:avLst/>
          </a:prstGeom>
          <a:noFill/>
          <a:ln w="25400">
            <a:solidFill>
              <a:srgbClr val="FF0000"/>
            </a:solidFill>
          </a:ln>
        </p:spPr>
        <p:txBody>
          <a:bodyPr wrap="square" rtlCol="0">
            <a:spAutoFit/>
          </a:bodyPr>
          <a:lstStyle/>
          <a:p>
            <a:pPr algn="ctr"/>
            <a:endParaRPr lang="da-DK" sz="1100" dirty="0" smtClean="0"/>
          </a:p>
          <a:p>
            <a:pPr algn="ctr"/>
            <a:r>
              <a:rPr lang="da-DK" sz="2000" dirty="0" smtClean="0"/>
              <a:t>Afklaring af forældreskab</a:t>
            </a:r>
          </a:p>
          <a:p>
            <a:pPr algn="ctr"/>
            <a:endParaRPr lang="da-DK" sz="1400" dirty="0"/>
          </a:p>
        </p:txBody>
      </p:sp>
      <p:cxnSp>
        <p:nvCxnSpPr>
          <p:cNvPr id="57" name="Lige pilforbindelse 56"/>
          <p:cNvCxnSpPr/>
          <p:nvPr/>
        </p:nvCxnSpPr>
        <p:spPr>
          <a:xfrm flipH="1" flipV="1">
            <a:off x="5436096" y="6021287"/>
            <a:ext cx="165618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kstboks 59"/>
          <p:cNvSpPr txBox="1"/>
          <p:nvPr/>
        </p:nvSpPr>
        <p:spPr>
          <a:xfrm>
            <a:off x="683568" y="5805264"/>
            <a:ext cx="2232248" cy="307777"/>
          </a:xfrm>
          <a:prstGeom prst="rect">
            <a:avLst/>
          </a:prstGeom>
          <a:noFill/>
          <a:ln w="25400">
            <a:solidFill>
              <a:srgbClr val="FF0000"/>
            </a:solidFill>
          </a:ln>
        </p:spPr>
        <p:txBody>
          <a:bodyPr wrap="square" rtlCol="0">
            <a:spAutoFit/>
          </a:bodyPr>
          <a:lstStyle/>
          <a:p>
            <a:pPr algn="ctr"/>
            <a:r>
              <a:rPr lang="da-DK" sz="1400" dirty="0" smtClean="0"/>
              <a:t>Opfølgning</a:t>
            </a:r>
            <a:endParaRPr lang="da-DK" sz="1400" dirty="0"/>
          </a:p>
        </p:txBody>
      </p:sp>
      <p:sp>
        <p:nvSpPr>
          <p:cNvPr id="61" name="Tekstboks 60"/>
          <p:cNvSpPr txBox="1"/>
          <p:nvPr/>
        </p:nvSpPr>
        <p:spPr>
          <a:xfrm>
            <a:off x="683568" y="6185049"/>
            <a:ext cx="2232248" cy="307777"/>
          </a:xfrm>
          <a:prstGeom prst="rect">
            <a:avLst/>
          </a:prstGeom>
          <a:noFill/>
          <a:ln w="25400">
            <a:solidFill>
              <a:srgbClr val="FF0000"/>
            </a:solidFill>
          </a:ln>
        </p:spPr>
        <p:txBody>
          <a:bodyPr wrap="square" rtlCol="0">
            <a:spAutoFit/>
          </a:bodyPr>
          <a:lstStyle/>
          <a:p>
            <a:pPr algn="ctr"/>
            <a:r>
              <a:rPr lang="da-DK" sz="1400" dirty="0" smtClean="0"/>
              <a:t>Information til landmand</a:t>
            </a:r>
            <a:endParaRPr lang="da-DK" sz="1400" dirty="0"/>
          </a:p>
        </p:txBody>
      </p:sp>
      <p:cxnSp>
        <p:nvCxnSpPr>
          <p:cNvPr id="64" name="Lige pilforbindelse 63"/>
          <p:cNvCxnSpPr/>
          <p:nvPr/>
        </p:nvCxnSpPr>
        <p:spPr>
          <a:xfrm flipH="1" flipV="1">
            <a:off x="2843808" y="5969024"/>
            <a:ext cx="69665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Lige pilforbindelse 64"/>
          <p:cNvCxnSpPr/>
          <p:nvPr/>
        </p:nvCxnSpPr>
        <p:spPr>
          <a:xfrm flipH="1" flipV="1">
            <a:off x="2843808" y="6257056"/>
            <a:ext cx="69665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Lige pilforbindelse 72"/>
          <p:cNvCxnSpPr/>
          <p:nvPr/>
        </p:nvCxnSpPr>
        <p:spPr>
          <a:xfrm>
            <a:off x="4860032" y="2708920"/>
            <a:ext cx="50405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76" name="Håndskrift 75"/>
              <p14:cNvContentPartPr/>
              <p14:nvPr/>
            </p14:nvContentPartPr>
            <p14:xfrm>
              <a:off x="3467025" y="3038625"/>
              <a:ext cx="360" cy="360"/>
            </p14:xfrm>
          </p:contentPart>
        </mc:Choice>
        <mc:Fallback xmlns="">
          <p:pic>
            <p:nvPicPr>
              <p:cNvPr id="76" name="Håndskrift 75"/>
              <p:cNvPicPr/>
              <p:nvPr/>
            </p:nvPicPr>
            <p:blipFill>
              <a:blip r:embed="rId4"/>
              <a:stretch>
                <a:fillRect/>
              </a:stretch>
            </p:blipFill>
            <p:spPr>
              <a:xfrm>
                <a:off x="3455145" y="3026745"/>
                <a:ext cx="24120" cy="24120"/>
              </a:xfrm>
              <a:prstGeom prst="rect">
                <a:avLst/>
              </a:prstGeom>
            </p:spPr>
          </p:pic>
        </mc:Fallback>
      </mc:AlternateContent>
    </p:spTree>
    <p:extLst>
      <p:ext uri="{BB962C8B-B14F-4D97-AF65-F5344CB8AC3E}">
        <p14:creationId xmlns:p14="http://schemas.microsoft.com/office/powerpoint/2010/main" val="21126328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6</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pPr algn="ctr"/>
            <a:r>
              <a:rPr lang="da-DK" dirty="0" smtClean="0"/>
              <a:t>TSU/øremærker</a:t>
            </a:r>
            <a:endParaRPr lang="da-DK" dirty="0"/>
          </a:p>
        </p:txBody>
      </p:sp>
      <p:sp>
        <p:nvSpPr>
          <p:cNvPr id="5" name="Pladsholder til indhold 4"/>
          <p:cNvSpPr>
            <a:spLocks noGrp="1"/>
          </p:cNvSpPr>
          <p:nvPr>
            <p:ph sz="quarter" idx="17"/>
          </p:nvPr>
        </p:nvSpPr>
        <p:spPr/>
        <p:txBody>
          <a:bodyPr/>
          <a:lstStyle/>
          <a:p>
            <a:r>
              <a:rPr lang="da-DK" dirty="0" smtClean="0"/>
              <a:t>Blod, </a:t>
            </a:r>
            <a:r>
              <a:rPr lang="da-DK" dirty="0" smtClean="0"/>
              <a:t>sæd, vævsprøve </a:t>
            </a:r>
            <a:r>
              <a:rPr lang="da-DK" dirty="0" smtClean="0"/>
              <a:t>(TSU og øremærke), mm i dag</a:t>
            </a:r>
          </a:p>
          <a:p>
            <a:r>
              <a:rPr lang="da-DK" dirty="0" smtClean="0"/>
              <a:t>Vævsprøver fremover</a:t>
            </a:r>
          </a:p>
          <a:p>
            <a:pPr lvl="1"/>
            <a:r>
              <a:rPr lang="da-DK" dirty="0" smtClean="0"/>
              <a:t>Øremærker til hele besætningen</a:t>
            </a:r>
          </a:p>
          <a:p>
            <a:pPr lvl="1"/>
            <a:r>
              <a:rPr lang="da-DK" dirty="0" smtClean="0"/>
              <a:t>TSU til enkeltdyr – ”DH procedure”</a:t>
            </a:r>
            <a:endParaRPr lang="da-DK" dirty="0"/>
          </a:p>
          <a:p>
            <a:r>
              <a:rPr lang="da-DK" dirty="0"/>
              <a:t>Vævsprøver lagres på </a:t>
            </a:r>
            <a:r>
              <a:rPr lang="da-DK" dirty="0" err="1"/>
              <a:t>Genoskan</a:t>
            </a:r>
            <a:endParaRPr lang="da-DK" dirty="0"/>
          </a:p>
          <a:p>
            <a:pPr marL="447675" lvl="1" indent="0">
              <a:buNone/>
            </a:pPr>
            <a:endParaRPr lang="da-DK" dirty="0" smtClean="0"/>
          </a:p>
          <a:p>
            <a:pPr marL="0" indent="0">
              <a:buNone/>
            </a:pPr>
            <a:endParaRPr lang="da-DK" dirty="0"/>
          </a:p>
        </p:txBody>
      </p:sp>
    </p:spTree>
    <p:extLst>
      <p:ext uri="{BB962C8B-B14F-4D97-AF65-F5344CB8AC3E}">
        <p14:creationId xmlns:p14="http://schemas.microsoft.com/office/powerpoint/2010/main" val="140623304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7</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r>
              <a:rPr lang="da-DK" dirty="0" smtClean="0"/>
              <a:t>Bestilling</a:t>
            </a:r>
            <a:endParaRPr lang="da-DK" dirty="0"/>
          </a:p>
        </p:txBody>
      </p:sp>
      <p:sp>
        <p:nvSpPr>
          <p:cNvPr id="5" name="Pladsholder til indhold 4"/>
          <p:cNvSpPr>
            <a:spLocks noGrp="1"/>
          </p:cNvSpPr>
          <p:nvPr>
            <p:ph sz="quarter" idx="17"/>
          </p:nvPr>
        </p:nvSpPr>
        <p:spPr/>
        <p:txBody>
          <a:bodyPr/>
          <a:lstStyle/>
          <a:p>
            <a:r>
              <a:rPr lang="da-DK" dirty="0" smtClean="0"/>
              <a:t>Bestillingsbilleder fra VFL og Viking samles i et billede</a:t>
            </a:r>
          </a:p>
          <a:p>
            <a:r>
              <a:rPr lang="da-DK" dirty="0" smtClean="0"/>
              <a:t>Genomisk test </a:t>
            </a:r>
            <a:r>
              <a:rPr lang="da-DK" dirty="0"/>
              <a:t>– vælg dyr til test i </a:t>
            </a:r>
            <a:r>
              <a:rPr lang="da-DK" dirty="0" smtClean="0"/>
              <a:t>DMS når det er aktuelt! </a:t>
            </a:r>
          </a:p>
          <a:p>
            <a:r>
              <a:rPr lang="da-DK" dirty="0" smtClean="0"/>
              <a:t>Forældreskabskontrol – kontrollerer hvilke dyr der ligger prøver på</a:t>
            </a:r>
            <a:endParaRPr lang="da-DK" dirty="0"/>
          </a:p>
          <a:p>
            <a:endParaRPr lang="da-DK" dirty="0" smtClean="0"/>
          </a:p>
          <a:p>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23425714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8</a:t>
            </a:fld>
            <a:r>
              <a:rPr lang="da-DK" smtClean="0">
                <a:solidFill>
                  <a:schemeClr val="bg1"/>
                </a:solidFill>
              </a:rPr>
              <a:t>...</a:t>
            </a:r>
            <a:r>
              <a:rPr lang="da-DK" smtClean="0"/>
              <a:t>|</a:t>
            </a:r>
            <a:endParaRPr lang="da-DK" dirty="0"/>
          </a:p>
        </p:txBody>
      </p:sp>
      <p:sp>
        <p:nvSpPr>
          <p:cNvPr id="4" name="Titel 3"/>
          <p:cNvSpPr>
            <a:spLocks noGrp="1"/>
          </p:cNvSpPr>
          <p:nvPr>
            <p:ph type="title"/>
          </p:nvPr>
        </p:nvSpPr>
        <p:spPr/>
        <p:txBody>
          <a:bodyPr/>
          <a:lstStyle/>
          <a:p>
            <a:r>
              <a:rPr lang="da-DK" dirty="0" smtClean="0"/>
              <a:t>Afklaring af forældreskab</a:t>
            </a:r>
            <a:endParaRPr lang="da-DK" dirty="0"/>
          </a:p>
        </p:txBody>
      </p:sp>
      <p:sp>
        <p:nvSpPr>
          <p:cNvPr id="5" name="Pladsholder til indhold 4"/>
          <p:cNvSpPr>
            <a:spLocks noGrp="1"/>
          </p:cNvSpPr>
          <p:nvPr>
            <p:ph sz="quarter" idx="17"/>
          </p:nvPr>
        </p:nvSpPr>
        <p:spPr/>
        <p:txBody>
          <a:bodyPr/>
          <a:lstStyle/>
          <a:p>
            <a:r>
              <a:rPr lang="da-DK" dirty="0" smtClean="0"/>
              <a:t>SNP for alle dyr loades til SNP-databasen</a:t>
            </a:r>
          </a:p>
          <a:p>
            <a:r>
              <a:rPr lang="da-DK" dirty="0" smtClean="0"/>
              <a:t>Udenlandske dyr via </a:t>
            </a:r>
            <a:r>
              <a:rPr lang="da-DK" dirty="0" err="1" smtClean="0"/>
              <a:t>Interbull</a:t>
            </a:r>
            <a:r>
              <a:rPr lang="da-DK" dirty="0" smtClean="0"/>
              <a:t> service</a:t>
            </a:r>
          </a:p>
          <a:p>
            <a:endParaRPr lang="da-DK" dirty="0"/>
          </a:p>
          <a:p>
            <a:endParaRPr lang="da-DK" dirty="0" smtClean="0"/>
          </a:p>
          <a:p>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116687264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5"/>
          </p:nvPr>
        </p:nvSpPr>
        <p:spPr/>
        <p:txBody>
          <a:bodyPr/>
          <a:lstStyle/>
          <a:p>
            <a:pPr>
              <a:defRPr/>
            </a:pPr>
            <a:fld id="{646978FC-87EC-43D5-A233-83790AF7C5F4}" type="datetime2">
              <a:rPr lang="da-DK" smtClean="0"/>
              <a:pPr>
                <a:defRPr/>
              </a:pPr>
              <a:t>7. oktober 2014</a:t>
            </a:fld>
            <a:endParaRPr lang="da-DK" dirty="0"/>
          </a:p>
        </p:txBody>
      </p:sp>
      <p:sp>
        <p:nvSpPr>
          <p:cNvPr id="3" name="Pladsholder til diasnummer 2"/>
          <p:cNvSpPr>
            <a:spLocks noGrp="1"/>
          </p:cNvSpPr>
          <p:nvPr>
            <p:ph type="sldNum" sz="quarter" idx="16"/>
          </p:nvPr>
        </p:nvSpPr>
        <p:spPr/>
        <p:txBody>
          <a:bodyPr/>
          <a:lstStyle/>
          <a:p>
            <a:pPr>
              <a:defRPr/>
            </a:pPr>
            <a:fld id="{32EA3071-399C-41CA-B779-F21EED4EC28E}" type="slidenum">
              <a:rPr lang="da-DK" smtClean="0"/>
              <a:pPr>
                <a:defRPr/>
              </a:pPr>
              <a:t>9</a:t>
            </a:fld>
            <a:r>
              <a:rPr lang="da-DK" smtClean="0">
                <a:solidFill>
                  <a:schemeClr val="bg1"/>
                </a:solidFill>
              </a:rPr>
              <a:t>...</a:t>
            </a:r>
            <a:r>
              <a:rPr lang="da-DK" smtClean="0"/>
              <a:t>|</a:t>
            </a:r>
            <a:endParaRPr lang="da-DK" dirty="0"/>
          </a:p>
        </p:txBody>
      </p:sp>
      <p:sp>
        <p:nvSpPr>
          <p:cNvPr id="4" name="Titel 3"/>
          <p:cNvSpPr>
            <a:spLocks noGrp="1"/>
          </p:cNvSpPr>
          <p:nvPr>
            <p:ph type="title"/>
          </p:nvPr>
        </p:nvSpPr>
        <p:spPr>
          <a:xfrm>
            <a:off x="972000" y="980728"/>
            <a:ext cx="7714800" cy="792088"/>
          </a:xfrm>
        </p:spPr>
        <p:txBody>
          <a:bodyPr/>
          <a:lstStyle/>
          <a:p>
            <a:r>
              <a:rPr lang="da-DK" dirty="0" smtClean="0"/>
              <a:t>Afklaring af forældreskab</a:t>
            </a:r>
            <a:endParaRPr lang="da-DK" dirty="0"/>
          </a:p>
        </p:txBody>
      </p:sp>
      <p:sp>
        <p:nvSpPr>
          <p:cNvPr id="5" name="Pladsholder til indhold 4"/>
          <p:cNvSpPr>
            <a:spLocks noGrp="1"/>
          </p:cNvSpPr>
          <p:nvPr>
            <p:ph sz="quarter" idx="17"/>
          </p:nvPr>
        </p:nvSpPr>
        <p:spPr>
          <a:xfrm>
            <a:off x="899592" y="2124670"/>
            <a:ext cx="7715250" cy="4184650"/>
          </a:xfrm>
        </p:spPr>
        <p:txBody>
          <a:bodyPr/>
          <a:lstStyle/>
          <a:p>
            <a:r>
              <a:rPr lang="da-DK" dirty="0" smtClean="0"/>
              <a:t>Test </a:t>
            </a:r>
            <a:r>
              <a:rPr lang="da-DK" dirty="0"/>
              <a:t>mod kun en forælder/søgning efter mulige forældre</a:t>
            </a:r>
            <a:r>
              <a:rPr lang="da-DK" dirty="0" smtClean="0"/>
              <a:t>:	</a:t>
            </a:r>
            <a:endParaRPr lang="da-DK" dirty="0"/>
          </a:p>
          <a:p>
            <a:pPr lvl="1"/>
            <a:r>
              <a:rPr lang="da-DK" dirty="0"/>
              <a:t>	</a:t>
            </a:r>
            <a:r>
              <a:rPr lang="da-DK" dirty="0" smtClean="0"/>
              <a:t>Modsatte </a:t>
            </a:r>
            <a:r>
              <a:rPr lang="da-DK" dirty="0" err="1"/>
              <a:t>homozygoter</a:t>
            </a:r>
            <a:r>
              <a:rPr lang="da-DK" dirty="0"/>
              <a:t>  = </a:t>
            </a:r>
            <a:r>
              <a:rPr lang="da-DK" dirty="0" smtClean="0"/>
              <a:t>fejl</a:t>
            </a:r>
          </a:p>
          <a:p>
            <a:pPr lvl="1"/>
            <a:endParaRPr lang="da-DK" dirty="0"/>
          </a:p>
          <a:p>
            <a:pPr lvl="1"/>
            <a:r>
              <a:rPr lang="da-DK" dirty="0"/>
              <a:t>	</a:t>
            </a:r>
            <a:r>
              <a:rPr lang="da-DK" dirty="0" err="1"/>
              <a:t>Heterozygot</a:t>
            </a:r>
            <a:r>
              <a:rPr lang="da-DK" dirty="0"/>
              <a:t> vs. </a:t>
            </a:r>
            <a:r>
              <a:rPr lang="da-DK" dirty="0" err="1"/>
              <a:t>homozygot</a:t>
            </a:r>
            <a:r>
              <a:rPr lang="da-DK" dirty="0"/>
              <a:t> eller ens </a:t>
            </a:r>
            <a:r>
              <a:rPr lang="da-DK" dirty="0" err="1"/>
              <a:t>homozygoter</a:t>
            </a:r>
            <a:r>
              <a:rPr lang="da-DK" dirty="0"/>
              <a:t> = ok</a:t>
            </a:r>
          </a:p>
          <a:p>
            <a:endParaRPr lang="da-DK" dirty="0" smtClean="0"/>
          </a:p>
          <a:p>
            <a:pPr marL="0" indent="0">
              <a:buNone/>
            </a:pPr>
            <a:endParaRPr lang="da-DK" dirty="0"/>
          </a:p>
          <a:p>
            <a:pPr marL="0" indent="0">
              <a:buNone/>
            </a:pPr>
            <a:endParaRPr lang="da-DK" dirty="0"/>
          </a:p>
        </p:txBody>
      </p:sp>
      <p:sp>
        <p:nvSpPr>
          <p:cNvPr id="6" name="Rektangel 5"/>
          <p:cNvSpPr/>
          <p:nvPr/>
        </p:nvSpPr>
        <p:spPr>
          <a:xfrm rot="16200000">
            <a:off x="3659438" y="1317227"/>
            <a:ext cx="432048" cy="3935514"/>
          </a:xfrm>
          <a:prstGeom prst="rect">
            <a:avLst/>
          </a:prstGeom>
          <a:solidFill>
            <a:srgbClr val="FF00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Rektangel 7"/>
          <p:cNvSpPr/>
          <p:nvPr/>
        </p:nvSpPr>
        <p:spPr>
          <a:xfrm rot="16200000">
            <a:off x="3539114" y="2256544"/>
            <a:ext cx="409592" cy="381642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p:nvSpPr>
        <p:spPr>
          <a:xfrm rot="16200000">
            <a:off x="2978800" y="3244155"/>
            <a:ext cx="337885" cy="2624093"/>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Rektangel 9"/>
          <p:cNvSpPr/>
          <p:nvPr/>
        </p:nvSpPr>
        <p:spPr>
          <a:xfrm rot="5400000">
            <a:off x="6455360" y="3876650"/>
            <a:ext cx="337735" cy="648072"/>
          </a:xfrm>
          <a:prstGeom prst="rect">
            <a:avLst/>
          </a:prstGeom>
          <a:solidFill>
            <a:schemeClr val="accent1">
              <a:lumMod val="50000"/>
              <a:lumOff val="5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12299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theme/theme1.xml><?xml version="1.0" encoding="utf-8"?>
<a:theme xmlns:a="http://schemas.openxmlformats.org/drawingml/2006/main" name="VFL_Projektfinansieret">
  <a:themeElements>
    <a:clrScheme name="VFL_PPT">
      <a:dk1>
        <a:srgbClr val="3F3F3F"/>
      </a:dk1>
      <a:lt1>
        <a:sysClr val="window" lastClr="FFFFFF"/>
      </a:lt1>
      <a:dk2>
        <a:srgbClr val="076471"/>
      </a:dk2>
      <a:lt2>
        <a:srgbClr val="9DDCF9"/>
      </a:lt2>
      <a:accent1>
        <a:srgbClr val="09562C"/>
      </a:accent1>
      <a:accent2>
        <a:srgbClr val="D0C22B"/>
      </a:accent2>
      <a:accent3>
        <a:srgbClr val="C8C7B2"/>
      </a:accent3>
      <a:accent4>
        <a:srgbClr val="262626"/>
      </a:accent4>
      <a:accent5>
        <a:srgbClr val="E95D0F"/>
      </a:accent5>
      <a:accent6>
        <a:srgbClr val="4E2E2D"/>
      </a:accent6>
      <a:hlink>
        <a:srgbClr val="09562C"/>
      </a:hlink>
      <a:folHlink>
        <a:srgbClr val="77216F"/>
      </a:folHlink>
    </a:clrScheme>
    <a:fontScheme name="Klassisk kontor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VFL 1">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019C8A755F3A7B45B4CE121FAFA8F961" ma:contentTypeVersion="90" ma:contentTypeDescription="Den primære contenttype der anvendes på Landbrugsinfo" ma:contentTypeScope="" ma:versionID="41ede030515dd561a03c0a5537e273b4">
  <xsd:schema xmlns:xsd="http://www.w3.org/2001/XMLSchema" xmlns:xs="http://www.w3.org/2001/XMLSchema" xmlns:p="http://schemas.microsoft.com/office/2006/metadata/properties" xmlns:ns1="http://schemas.microsoft.com/sharepoint/v3" xmlns:ns2="c11197f9-cc19-45ef-9e01-46a1b5c0278b" xmlns:ns3="5aa14257-579e-4a1f-bbbb-3c8dd7393476" xmlns:ns4="303eeafb-7dff-46db-9396-e9c651f530ea" xmlns:ns5="054f3326-7be6-421d-9e9a-d95e2403ae0c" targetNamespace="http://schemas.microsoft.com/office/2006/metadata/properties" ma:root="true" ma:fieldsID="09273b88943bad5ed9e600846428f35e" ns1:_="" ns2:_="" ns3:_="" ns4:_="" ns5:_="">
    <xsd:import namespace="http://schemas.microsoft.com/sharepoint/v3"/>
    <xsd:import namespace="c11197f9-cc19-45ef-9e01-46a1b5c0278b"/>
    <xsd:import namespace="5aa14257-579e-4a1f-bbbb-3c8dd7393476"/>
    <xsd:import namespace="303eeafb-7dff-46db-9396-e9c651f530ea"/>
    <xsd:import namespace="054f3326-7be6-421d-9e9a-d95e2403ae0c"/>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5:TaksonomiTaxHTField0" minOccurs="0"/>
                <xsd:element ref="ns4:TaxCatchAll" minOccurs="0"/>
                <xsd:element ref="ns4:TaxCatchAllLabel" minOccurs="0"/>
                <xsd:element ref="ns5:Bevillingsgivere" minOccurs="0"/>
                <xsd:element ref="ns5:FinanceYear" minOccurs="0"/>
                <xsd:element ref="ns5:WebInfoLawCodes" minOccurs="0"/>
                <xsd:element ref="ns5:Afrapporte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1" nillable="true" ma:displayName="Dynamisk sideindhold (1)" ma:internalName="DynamicPublishingContent0">
      <xsd:simpleType>
        <xsd:restriction base="dms:Unknown"/>
      </xsd:simpleType>
    </xsd:element>
    <xsd:element name="DynamicPublishingContent1" ma:index="42" nillable="true" ma:displayName="Dynamisk sideindhold (2)" ma:internalName="DynamicPublishingContent1">
      <xsd:simpleType>
        <xsd:restriction base="dms:Unknown"/>
      </xsd:simpleType>
    </xsd:element>
    <xsd:element name="DynamicPublishingContent2" ma:index="43" nillable="true" ma:displayName="Dynamisk sideindhold (3)" ma:internalName="DynamicPublishingContent2">
      <xsd:simpleType>
        <xsd:restriction base="dms:Unknown"/>
      </xsd:simpleType>
    </xsd:element>
    <xsd:element name="DynamicPublishingContent3" ma:index="44" nillable="true" ma:displayName="Dynamisk sideindhold (4)" ma:internalName="DynamicPublishingContent3">
      <xsd:simpleType>
        <xsd:restriction base="dms:Unknown"/>
      </xsd:simpleType>
    </xsd:element>
    <xsd:element name="DynamicPublishingContent4" ma:index="45" nillable="true" ma:displayName="Dynamisk sideindhold (5)" ma:internalName="DynamicPublishingContent4">
      <xsd:simpleType>
        <xsd:restriction base="dms:Unknown"/>
      </xsd:simpleType>
    </xsd:element>
    <xsd:element name="DynamicPublishingContent5" ma:index="46" nillable="true" ma:displayName="Dynamisk sideindhold (6)" ma:internalName="DynamicPublishingContent5">
      <xsd:simpleType>
        <xsd:restriction base="dms:Unknown"/>
      </xsd:simpleType>
    </xsd:element>
    <xsd:element name="DynamicPublishingContent6" ma:index="60" nillable="true" ma:displayName="Dynamisk sideindhold (7)" ma:hidden="true" ma:internalName="DynamicPublishingContent6">
      <xsd:simpleType>
        <xsd:restriction base="dms:Unknown"/>
      </xsd:simpleType>
    </xsd:element>
    <xsd:element name="DynamicPublishingContent7" ma:index="61" nillable="true" ma:displayName="Dynamisk sideindhold (8)" ma:hidden="true" ma:internalName="DynamicPublishingContent7">
      <xsd:simpleType>
        <xsd:restriction base="dms:Unknown"/>
      </xsd:simpleType>
    </xsd:element>
    <xsd:element name="DynamicPublishingContent8" ma:index="62" nillable="true" ma:displayName="Dynamisk sideindhold (9)" ma:hidden="true" ma:internalName="DynamicPublishingContent8">
      <xsd:simpleType>
        <xsd:restriction base="dms:Unknown"/>
      </xsd:simpleType>
    </xsd:element>
    <xsd:element name="DynamicPublishingContent9" ma:index="63" nillable="true" ma:displayName="Dynamisk sideindhold (10)" ma:hidden="true" ma:internalName="DynamicPublishingContent9">
      <xsd:simpleType>
        <xsd:restriction base="dms:Unknown"/>
      </xsd:simpleType>
    </xsd:element>
    <xsd:element name="DynamicPublishingContent10" ma:index="64" nillable="true" ma:displayName="Dynamisk sideindhold (11)" ma:hidden="true" ma:internalName="DynamicPublishingContent10">
      <xsd:simpleType>
        <xsd:restriction base="dms:Unknown"/>
      </xsd:simpleType>
    </xsd:element>
    <xsd:element name="DynamicPublishingContent11" ma:index="65" nillable="true" ma:displayName="Dynamisk sideindhold (12)" ma:hidden="true" ma:internalName="DynamicPublishingContent11">
      <xsd:simpleType>
        <xsd:restriction base="dms:Unknown"/>
      </xsd:simpleType>
    </xsd:element>
    <xsd:element name="DynamicPublishingContent12" ma:index="66" nillable="true" ma:displayName="Dynamisk sideindhold (13)" ma:hidden="true" ma:internalName="DynamicPublishingContent12">
      <xsd:simpleType>
        <xsd:restriction base="dms:Unknown"/>
      </xsd:simpleType>
    </xsd:element>
    <xsd:element name="DynamicPublishingContent13" ma:index="67" nillable="true" ma:displayName="Dynamisk sideindhold (14)" ma:hidden="true" ma:internalName="DynamicPublishingContent13">
      <xsd:simpleType>
        <xsd:restriction base="dms:Unknown"/>
      </xsd:simpleType>
    </xsd:element>
    <xsd:element name="DynamicPublishingContent14" ma:index="68"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197f9-cc19-45ef-9e01-46a1b5c0278b"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3"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4" nillable="true" ma:displayName="HitCount (system)" ma:decimals="0" ma:default="0" ma:description="Antal gange et dokument er set af en bruger" ma:internalName="HitCount" ma:readOnly="false">
      <xsd:simpleType>
        <xsd:restriction base="dms:Number"/>
      </xsd:simpleType>
    </xsd:element>
    <xsd:element name="PermalinkID" ma:index="55"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6" nillable="true" ma:displayName="Tilvalg" ma:description="Mulighed for et antal tilvalg gemt i et samlet felt." ma:internalName="WebInfoMultiSelec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7" nillable="true" ma:displayName="Værdi for dokument-id" ma:description="Værdien af det dokument-id, der er tildelt dette element." ma:internalName="_dlc_DocId" ma:readOnly="true">
      <xsd:simpleType>
        <xsd:restriction base="dms:Text"/>
      </xsd:simpleType>
    </xsd:element>
    <xsd:element name="_dlc_DocIdUrl" ma:index="58"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9" nillable="true" ma:displayName="Persist ID" ma:description="Keep ID on add." ma:hidden="true" ma:internalName="_dlc_DocIdPersistId" ma:readOnly="true">
      <xsd:simpleType>
        <xsd:restriction base="dms:Boolean"/>
      </xsd:simpleType>
    </xsd:element>
    <xsd:element name="TaxCatchAll" ma:index="70" nillable="true" ma:displayName="Taxonomy Catch All Colum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1" nillable="true" ma:displayName="Taxonomy Catch All Column1"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4f3326-7be6-421d-9e9a-d95e2403ae0c" elementFormDefault="qualified">
    <xsd:import namespace="http://schemas.microsoft.com/office/2006/documentManagement/types"/>
    <xsd:import namespace="http://schemas.microsoft.com/office/infopath/2007/PartnerControls"/>
    <xsd:element name="TaksonomiTaxHTField0" ma:index="69"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3"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4" nillable="true" ma:displayName="Bevillingsår" ma:decimals="0" ma:internalName="FinanceYear">
      <xsd:simpleType>
        <xsd:restriction base="dms:Number"/>
      </xsd:simpleType>
    </xsd:element>
    <xsd:element name="WebInfoLawCodes" ma:index="75"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6" nillable="true" ma:displayName="Afrapportering" ma:list="{126d356a-4f5c-4bbb-91a6-e07af1934e19}" ma:internalName="Afrapportering" ma:showField="LinkTitleNoMenu" ma:web="{303eeafb-7dff-46db-9396-e9c651f530ea}">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7AE83C64E8E6D848BC210CC512ED11DA"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a3c37efc3652bf4aa539b59701770806">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2014-10-14T07:02:43+00:00</ArticleStartDat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PowerPoint fra Informationsmøde om Avl, onsdag d. 8. oktober 2014 på Videncentret for Landbrug i Skejby v. Anders Fogh - Ca. 50 deltagere</Comments>
  </documentManagement>
</p:properties>
</file>

<file path=customXml/itemProps1.xml><?xml version="1.0" encoding="utf-8"?>
<ds:datastoreItem xmlns:ds="http://schemas.openxmlformats.org/officeDocument/2006/customXml" ds:itemID="{9B7D552E-2F3F-4081-8214-EE89ABB68A9B}"/>
</file>

<file path=customXml/itemProps2.xml><?xml version="1.0" encoding="utf-8"?>
<ds:datastoreItem xmlns:ds="http://schemas.openxmlformats.org/officeDocument/2006/customXml" ds:itemID="{7142E904-7999-4CEC-8322-4EF9A2B745B4}"/>
</file>

<file path=customXml/itemProps3.xml><?xml version="1.0" encoding="utf-8"?>
<ds:datastoreItem xmlns:ds="http://schemas.openxmlformats.org/officeDocument/2006/customXml" ds:itemID="{B747027A-6053-4CBA-AF0F-08F9C7CA0039}"/>
</file>

<file path=customXml/itemProps4.xml><?xml version="1.0" encoding="utf-8"?>
<ds:datastoreItem xmlns:ds="http://schemas.openxmlformats.org/officeDocument/2006/customXml" ds:itemID="{B1A14B78-F208-4E9B-830F-F0BA397991F6}"/>
</file>

<file path=docProps/app.xml><?xml version="1.0" encoding="utf-8"?>
<Properties xmlns="http://schemas.openxmlformats.org/officeDocument/2006/extended-properties" xmlns:vt="http://schemas.openxmlformats.org/officeDocument/2006/docPropsVTypes">
  <Template>VFL_Projektfinansieret</Template>
  <TotalTime>886</TotalTime>
  <Words>520</Words>
  <Application>Microsoft Office PowerPoint</Application>
  <PresentationFormat>Skærmshow (4:3)</PresentationFormat>
  <Paragraphs>131</Paragraphs>
  <Slides>13</Slides>
  <Notes>2</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VFL_Projektfinansieret</vt:lpstr>
      <vt:lpstr>Fremtidig afstamningskontrol med SNP’er</vt:lpstr>
      <vt:lpstr>Afstamningskontrol – i dag og fremover Fordele og ulemper</vt:lpstr>
      <vt:lpstr>Afstamningskontrol – fremover</vt:lpstr>
      <vt:lpstr>Udgangspunkt</vt:lpstr>
      <vt:lpstr>Arbejdsflow i forbindelse med ny SNP-database</vt:lpstr>
      <vt:lpstr>TSU/øremærker</vt:lpstr>
      <vt:lpstr>Bestilling</vt:lpstr>
      <vt:lpstr>Afklaring af forældreskab</vt:lpstr>
      <vt:lpstr>Afklaring af forældreskab</vt:lpstr>
      <vt:lpstr>PowerPoint-præsentation</vt:lpstr>
      <vt:lpstr>Afklaring af forældreskab - på kort sigt</vt:lpstr>
      <vt:lpstr>Information til landmand</vt:lpstr>
      <vt:lpstr>PowerPoint-præsentation</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Fremtidig afstamningskontrol med SNP’er</dc:title>
  <dc:creator>kvb</dc:creator>
  <cp:lastModifiedBy>Anders Fogh</cp:lastModifiedBy>
  <cp:revision>52</cp:revision>
  <cp:lastPrinted>2013-10-28T13:11:56Z</cp:lastPrinted>
  <dcterms:created xsi:type="dcterms:W3CDTF">2013-10-25T11:54:45Z</dcterms:created>
  <dcterms:modified xsi:type="dcterms:W3CDTF">2014-10-07T04:53:48Z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0x010100C568DB52D9D0A14D9B2FDCC96666E9F2007948130EC3DB064584E219954237AF3900242457EFB8B24247815D688C526CD44D007AE83C64E8E6D848BC210CC512ED11DA</vt:lpwstr>
  </property>
  <property fmtid="{D5CDD505-2E9C-101B-9397-08002B2CF9AE}" pid="3" name="_dlc_DocIdItemGuid">
    <vt:lpwstr>5b0ce644-748e-41cf-8d5a-eec77d9b4dde</vt:lpwstr>
  </property>
  <property fmtid="{D5CDD505-2E9C-101B-9397-08002B2CF9AE}" pid="4" name="AllowComments">
    <vt:bool>true</vt:bool>
  </property>
  <property fmtid="{D5CDD505-2E9C-101B-9397-08002B2CF9AE}" pid="5" name="DisplayComments">
    <vt:bool>true</vt:bool>
  </property>
  <property fmtid="{D5CDD505-2E9C-101B-9397-08002B2CF9AE}" pid="6" name="Sprogvalg">
    <vt:lpwstr>2</vt:lpwstr>
  </property>
  <property fmtid="{D5CDD505-2E9C-101B-9397-08002B2CF9AE}" pid="7" name="HideInRollups">
    <vt:bool>true</vt:bool>
  </property>
  <property fmtid="{D5CDD505-2E9C-101B-9397-08002B2CF9AE}" pid="8" name="Revisionsdato">
    <vt:filetime>2014-10-14T05:01:00Z</vt:filetime>
  </property>
  <property fmtid="{D5CDD505-2E9C-101B-9397-08002B2CF9AE}" pid="9" name="WebInfo_FinansieringsLink">
    <vt:lpwstr>5b0ce644-748e-41cf-8d5a-eec77d9b4dde</vt:lpwstr>
  </property>
  <property fmtid="{D5CDD505-2E9C-101B-9397-08002B2CF9AE}" pid="10" name="EnclosureFor">
    <vt:lpwstr/>
  </property>
  <property fmtid="{D5CDD505-2E9C-101B-9397-08002B2CF9AE}" pid="11" name="KnowledgeArticle">
    <vt:bool>false</vt:bool>
  </property>
</Properties>
</file>